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7"/>
  </p:notesMasterIdLst>
  <p:sldIdLst>
    <p:sldId id="420" r:id="rId3"/>
    <p:sldId id="257" r:id="rId4"/>
    <p:sldId id="421" r:id="rId5"/>
    <p:sldId id="436" r:id="rId6"/>
    <p:sldId id="426" r:id="rId7"/>
    <p:sldId id="437" r:id="rId8"/>
    <p:sldId id="438" r:id="rId9"/>
    <p:sldId id="439" r:id="rId10"/>
    <p:sldId id="427" r:id="rId11"/>
    <p:sldId id="441" r:id="rId12"/>
    <p:sldId id="442" r:id="rId13"/>
    <p:sldId id="452" r:id="rId14"/>
    <p:sldId id="443" r:id="rId15"/>
    <p:sldId id="444" r:id="rId16"/>
    <p:sldId id="445" r:id="rId17"/>
    <p:sldId id="446" r:id="rId18"/>
    <p:sldId id="447" r:id="rId19"/>
    <p:sldId id="448" r:id="rId20"/>
    <p:sldId id="449" r:id="rId21"/>
    <p:sldId id="451" r:id="rId22"/>
    <p:sldId id="434" r:id="rId23"/>
    <p:sldId id="450" r:id="rId24"/>
    <p:sldId id="432" r:id="rId25"/>
    <p:sldId id="433"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3E30FA"/>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3" autoAdjust="0"/>
    <p:restoredTop sz="94662" autoAdjust="0"/>
  </p:normalViewPr>
  <p:slideViewPr>
    <p:cSldViewPr>
      <p:cViewPr varScale="1">
        <p:scale>
          <a:sx n="88" d="100"/>
          <a:sy n="88" d="100"/>
        </p:scale>
        <p:origin x="1200" y="6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4A2972-38B6-4840-89C8-7B0C0DBA6571}" type="datetimeFigureOut">
              <a:rPr lang="en-US" smtClean="0"/>
              <a:pPr/>
              <a:t>6/7/2021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F1BFCE-309D-4107-9251-56F89B570116}" type="slidenum">
              <a:rPr lang="en-US" smtClean="0"/>
              <a:pPr/>
              <a:t>‹#›</a:t>
            </a:fld>
            <a:endParaRPr lang="en-US" dirty="0"/>
          </a:p>
        </p:txBody>
      </p:sp>
    </p:spTree>
    <p:extLst>
      <p:ext uri="{BB962C8B-B14F-4D97-AF65-F5344CB8AC3E}">
        <p14:creationId xmlns:p14="http://schemas.microsoft.com/office/powerpoint/2010/main" val="881350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F1BFCE-309D-4107-9251-56F89B570116}" type="slidenum">
              <a:rPr lang="en-US" smtClean="0"/>
              <a:pPr/>
              <a:t>24</a:t>
            </a:fld>
            <a:endParaRPr lang="en-US" dirty="0"/>
          </a:p>
        </p:txBody>
      </p:sp>
    </p:spTree>
    <p:extLst>
      <p:ext uri="{BB962C8B-B14F-4D97-AF65-F5344CB8AC3E}">
        <p14:creationId xmlns:p14="http://schemas.microsoft.com/office/powerpoint/2010/main" val="24347041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825BBD7-8E55-4B7B-AFB4-4AB7D7366DD2}" type="datetime1">
              <a:rPr lang="en-US" smtClean="0"/>
              <a:pPr/>
              <a:t>6/7/2021</a:t>
            </a:fld>
            <a:endParaRPr lang="en-US" dirty="0"/>
          </a:p>
        </p:txBody>
      </p:sp>
      <p:sp>
        <p:nvSpPr>
          <p:cNvPr id="5" name="Footer Placeholder 4"/>
          <p:cNvSpPr>
            <a:spLocks noGrp="1"/>
          </p:cNvSpPr>
          <p:nvPr>
            <p:ph type="ftr" sz="quarter" idx="11"/>
          </p:nvPr>
        </p:nvSpPr>
        <p:spPr/>
        <p:txBody>
          <a:bodyPr/>
          <a:lstStyle/>
          <a:p>
            <a:r>
              <a:rPr lang="en-US" dirty="0"/>
              <a:t>Dept. of Electronics and Communication Engineering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pic>
        <p:nvPicPr>
          <p:cNvPr id="7" name="Picture 2" descr="Vardhaman Logo copy"/>
          <p:cNvPicPr>
            <a:picLocks noChangeAspect="1" noChangeArrowheads="1"/>
          </p:cNvPicPr>
          <p:nvPr userDrawn="1"/>
        </p:nvPicPr>
        <p:blipFill>
          <a:blip r:embed="rId2" cstate="print"/>
          <a:srcRect/>
          <a:stretch>
            <a:fillRect/>
          </a:stretch>
        </p:blipFill>
        <p:spPr bwMode="auto">
          <a:xfrm>
            <a:off x="533400" y="76200"/>
            <a:ext cx="914400" cy="609600"/>
          </a:xfrm>
          <a:prstGeom prst="rect">
            <a:avLst/>
          </a:prstGeom>
          <a:noFill/>
          <a:ln w="9525">
            <a:noFill/>
            <a:miter lim="800000"/>
            <a:headEnd/>
            <a:tailEnd/>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7421FD-C246-42CE-A392-C3052D5F9933}" type="datetime1">
              <a:rPr lang="en-US" smtClean="0"/>
              <a:pPr/>
              <a:t>6/7/2021</a:t>
            </a:fld>
            <a:endParaRPr lang="en-US" dirty="0"/>
          </a:p>
        </p:txBody>
      </p:sp>
      <p:sp>
        <p:nvSpPr>
          <p:cNvPr id="5" name="Footer Placeholder 4"/>
          <p:cNvSpPr>
            <a:spLocks noGrp="1"/>
          </p:cNvSpPr>
          <p:nvPr>
            <p:ph type="ftr" sz="quarter" idx="11"/>
          </p:nvPr>
        </p:nvSpPr>
        <p:spPr/>
        <p:txBody>
          <a:bodyPr/>
          <a:lstStyle/>
          <a:p>
            <a:r>
              <a:rPr lang="en-US" dirty="0"/>
              <a:t>Electronics and Communication Engineering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FBFD67-F197-4398-B9ED-7C6A360B0CD2}" type="datetime1">
              <a:rPr lang="en-US" smtClean="0"/>
              <a:pPr/>
              <a:t>6/7/2021</a:t>
            </a:fld>
            <a:endParaRPr lang="en-US" dirty="0"/>
          </a:p>
        </p:txBody>
      </p:sp>
      <p:sp>
        <p:nvSpPr>
          <p:cNvPr id="5" name="Footer Placeholder 4"/>
          <p:cNvSpPr>
            <a:spLocks noGrp="1"/>
          </p:cNvSpPr>
          <p:nvPr>
            <p:ph type="ftr" sz="quarter" idx="11"/>
          </p:nvPr>
        </p:nvSpPr>
        <p:spPr/>
        <p:txBody>
          <a:bodyPr/>
          <a:lstStyle/>
          <a:p>
            <a:r>
              <a:rPr lang="en-US" dirty="0"/>
              <a:t>Electronics and Communication Engineering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63A0558-16C2-4FD9-9BA2-B006FD5FFF76}" type="datetime1">
              <a:rPr lang="en-US" smtClean="0"/>
              <a:pPr/>
              <a:t>6/7/2021</a:t>
            </a:fld>
            <a:endParaRPr lang="en-US" dirty="0"/>
          </a:p>
        </p:txBody>
      </p:sp>
      <p:sp>
        <p:nvSpPr>
          <p:cNvPr id="5" name="Footer Placeholder 4"/>
          <p:cNvSpPr>
            <a:spLocks noGrp="1"/>
          </p:cNvSpPr>
          <p:nvPr>
            <p:ph type="ftr" sz="quarter" idx="11"/>
          </p:nvPr>
        </p:nvSpPr>
        <p:spPr/>
        <p:txBody>
          <a:bodyPr/>
          <a:lstStyle/>
          <a:p>
            <a:r>
              <a:rPr lang="en-US" dirty="0"/>
              <a:t>Electronics and Communication Engineering</a:t>
            </a:r>
          </a:p>
        </p:txBody>
      </p:sp>
      <p:sp>
        <p:nvSpPr>
          <p:cNvPr id="6" name="Slide Number Placeholder 5"/>
          <p:cNvSpPr>
            <a:spLocks noGrp="1"/>
          </p:cNvSpPr>
          <p:nvPr>
            <p:ph type="sldNum" sz="quarter" idx="12"/>
          </p:nvPr>
        </p:nvSpPr>
        <p:spPr/>
        <p:txBody>
          <a:bodyPr/>
          <a:lstStyle/>
          <a:p>
            <a:fld id="{96F80E10-3962-44F0-AD62-FAC461DCA723}"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692A10-A753-4B7B-9BA8-D6788A910510}" type="datetime1">
              <a:rPr lang="en-US" smtClean="0"/>
              <a:pPr/>
              <a:t>6/7/2021</a:t>
            </a:fld>
            <a:endParaRPr lang="en-US" dirty="0"/>
          </a:p>
        </p:txBody>
      </p:sp>
      <p:sp>
        <p:nvSpPr>
          <p:cNvPr id="5" name="Footer Placeholder 4"/>
          <p:cNvSpPr>
            <a:spLocks noGrp="1"/>
          </p:cNvSpPr>
          <p:nvPr>
            <p:ph type="ftr" sz="quarter" idx="11"/>
          </p:nvPr>
        </p:nvSpPr>
        <p:spPr/>
        <p:txBody>
          <a:bodyPr/>
          <a:lstStyle/>
          <a:p>
            <a:r>
              <a:rPr lang="en-US" dirty="0"/>
              <a:t>Electronics and Communication Engineering</a:t>
            </a:r>
          </a:p>
        </p:txBody>
      </p:sp>
      <p:sp>
        <p:nvSpPr>
          <p:cNvPr id="6" name="Slide Number Placeholder 5"/>
          <p:cNvSpPr>
            <a:spLocks noGrp="1"/>
          </p:cNvSpPr>
          <p:nvPr>
            <p:ph type="sldNum" sz="quarter" idx="12"/>
          </p:nvPr>
        </p:nvSpPr>
        <p:spPr/>
        <p:txBody>
          <a:bodyPr/>
          <a:lstStyle/>
          <a:p>
            <a:fld id="{96F80E10-3962-44F0-AD62-FAC461DCA723}" type="slidenum">
              <a:rPr lang="en-US" smtClean="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57C1D4-4E33-4C1F-81D2-44EBA341B66D}" type="datetime1">
              <a:rPr lang="en-US" smtClean="0"/>
              <a:pPr/>
              <a:t>6/7/2021</a:t>
            </a:fld>
            <a:endParaRPr lang="en-US" dirty="0"/>
          </a:p>
        </p:txBody>
      </p:sp>
      <p:sp>
        <p:nvSpPr>
          <p:cNvPr id="5" name="Footer Placeholder 4"/>
          <p:cNvSpPr>
            <a:spLocks noGrp="1"/>
          </p:cNvSpPr>
          <p:nvPr>
            <p:ph type="ftr" sz="quarter" idx="11"/>
          </p:nvPr>
        </p:nvSpPr>
        <p:spPr/>
        <p:txBody>
          <a:bodyPr/>
          <a:lstStyle/>
          <a:p>
            <a:r>
              <a:rPr lang="en-US" dirty="0"/>
              <a:t>Electronics and Communication Engineering</a:t>
            </a:r>
          </a:p>
        </p:txBody>
      </p:sp>
      <p:sp>
        <p:nvSpPr>
          <p:cNvPr id="6" name="Slide Number Placeholder 5"/>
          <p:cNvSpPr>
            <a:spLocks noGrp="1"/>
          </p:cNvSpPr>
          <p:nvPr>
            <p:ph type="sldNum" sz="quarter" idx="12"/>
          </p:nvPr>
        </p:nvSpPr>
        <p:spPr/>
        <p:txBody>
          <a:bodyPr/>
          <a:lstStyle/>
          <a:p>
            <a:fld id="{96F80E10-3962-44F0-AD62-FAC461DCA723}" type="slidenum">
              <a:rPr lang="en-US" smtClean="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C3F8C54-0D6C-489C-B01B-E1D90D5E7F29}" type="datetime1">
              <a:rPr lang="en-US" smtClean="0"/>
              <a:pPr/>
              <a:t>6/7/2021</a:t>
            </a:fld>
            <a:endParaRPr lang="en-US" dirty="0"/>
          </a:p>
        </p:txBody>
      </p:sp>
      <p:sp>
        <p:nvSpPr>
          <p:cNvPr id="6" name="Footer Placeholder 5"/>
          <p:cNvSpPr>
            <a:spLocks noGrp="1"/>
          </p:cNvSpPr>
          <p:nvPr>
            <p:ph type="ftr" sz="quarter" idx="11"/>
          </p:nvPr>
        </p:nvSpPr>
        <p:spPr/>
        <p:txBody>
          <a:bodyPr/>
          <a:lstStyle/>
          <a:p>
            <a:r>
              <a:rPr lang="en-US" dirty="0"/>
              <a:t>Electronics and Communication Engineering</a:t>
            </a:r>
          </a:p>
        </p:txBody>
      </p:sp>
      <p:sp>
        <p:nvSpPr>
          <p:cNvPr id="7" name="Slide Number Placeholder 6"/>
          <p:cNvSpPr>
            <a:spLocks noGrp="1"/>
          </p:cNvSpPr>
          <p:nvPr>
            <p:ph type="sldNum" sz="quarter" idx="12"/>
          </p:nvPr>
        </p:nvSpPr>
        <p:spPr/>
        <p:txBody>
          <a:bodyPr/>
          <a:lstStyle/>
          <a:p>
            <a:fld id="{96F80E10-3962-44F0-AD62-FAC461DCA723}" type="slidenum">
              <a:rPr lang="en-US" smtClean="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1A055F2-2147-4A9A-8A16-C354B51DB69E}" type="datetime1">
              <a:rPr lang="en-US" smtClean="0"/>
              <a:pPr/>
              <a:t>6/7/2021</a:t>
            </a:fld>
            <a:endParaRPr lang="en-US" dirty="0"/>
          </a:p>
        </p:txBody>
      </p:sp>
      <p:sp>
        <p:nvSpPr>
          <p:cNvPr id="8" name="Footer Placeholder 7"/>
          <p:cNvSpPr>
            <a:spLocks noGrp="1"/>
          </p:cNvSpPr>
          <p:nvPr>
            <p:ph type="ftr" sz="quarter" idx="11"/>
          </p:nvPr>
        </p:nvSpPr>
        <p:spPr/>
        <p:txBody>
          <a:bodyPr/>
          <a:lstStyle/>
          <a:p>
            <a:r>
              <a:rPr lang="en-US" dirty="0"/>
              <a:t>Electronics and Communication Engineering</a:t>
            </a:r>
          </a:p>
        </p:txBody>
      </p:sp>
      <p:sp>
        <p:nvSpPr>
          <p:cNvPr id="9" name="Slide Number Placeholder 8"/>
          <p:cNvSpPr>
            <a:spLocks noGrp="1"/>
          </p:cNvSpPr>
          <p:nvPr>
            <p:ph type="sldNum" sz="quarter" idx="12"/>
          </p:nvPr>
        </p:nvSpPr>
        <p:spPr/>
        <p:txBody>
          <a:bodyPr/>
          <a:lstStyle/>
          <a:p>
            <a:fld id="{96F80E10-3962-44F0-AD62-FAC461DCA723}" type="slidenum">
              <a:rPr lang="en-US" smtClean="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F6668-84E2-45FC-AA37-40156B1B9F0D}" type="datetime1">
              <a:rPr lang="en-US" smtClean="0"/>
              <a:pPr/>
              <a:t>6/7/2021</a:t>
            </a:fld>
            <a:endParaRPr lang="en-US" dirty="0"/>
          </a:p>
        </p:txBody>
      </p:sp>
      <p:sp>
        <p:nvSpPr>
          <p:cNvPr id="4" name="Footer Placeholder 3"/>
          <p:cNvSpPr>
            <a:spLocks noGrp="1"/>
          </p:cNvSpPr>
          <p:nvPr>
            <p:ph type="ftr" sz="quarter" idx="11"/>
          </p:nvPr>
        </p:nvSpPr>
        <p:spPr/>
        <p:txBody>
          <a:bodyPr/>
          <a:lstStyle/>
          <a:p>
            <a:r>
              <a:rPr lang="en-US" dirty="0"/>
              <a:t>Electronics and Communication Engineering</a:t>
            </a:r>
          </a:p>
        </p:txBody>
      </p:sp>
      <p:sp>
        <p:nvSpPr>
          <p:cNvPr id="5" name="Slide Number Placeholder 4"/>
          <p:cNvSpPr>
            <a:spLocks noGrp="1"/>
          </p:cNvSpPr>
          <p:nvPr>
            <p:ph type="sldNum" sz="quarter" idx="12"/>
          </p:nvPr>
        </p:nvSpPr>
        <p:spPr/>
        <p:txBody>
          <a:bodyPr/>
          <a:lstStyle/>
          <a:p>
            <a:fld id="{96F80E10-3962-44F0-AD62-FAC461DCA723}" type="slidenum">
              <a:rPr lang="en-US" smtClean="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F67B32-2E83-4E14-85B9-B0A915B7E590}" type="datetime1">
              <a:rPr lang="en-US" smtClean="0"/>
              <a:pPr/>
              <a:t>6/7/2021</a:t>
            </a:fld>
            <a:endParaRPr lang="en-US" dirty="0"/>
          </a:p>
        </p:txBody>
      </p:sp>
      <p:sp>
        <p:nvSpPr>
          <p:cNvPr id="3" name="Footer Placeholder 2"/>
          <p:cNvSpPr>
            <a:spLocks noGrp="1"/>
          </p:cNvSpPr>
          <p:nvPr>
            <p:ph type="ftr" sz="quarter" idx="11"/>
          </p:nvPr>
        </p:nvSpPr>
        <p:spPr/>
        <p:txBody>
          <a:bodyPr/>
          <a:lstStyle/>
          <a:p>
            <a:r>
              <a:rPr lang="en-US" dirty="0"/>
              <a:t>Electronics and Communication Engineering</a:t>
            </a:r>
          </a:p>
        </p:txBody>
      </p:sp>
      <p:sp>
        <p:nvSpPr>
          <p:cNvPr id="4" name="Slide Number Placeholder 3"/>
          <p:cNvSpPr>
            <a:spLocks noGrp="1"/>
          </p:cNvSpPr>
          <p:nvPr>
            <p:ph type="sldNum" sz="quarter" idx="12"/>
          </p:nvPr>
        </p:nvSpPr>
        <p:spPr/>
        <p:txBody>
          <a:bodyPr/>
          <a:lstStyle/>
          <a:p>
            <a:fld id="{96F80E10-3962-44F0-AD62-FAC461DCA723}" type="slidenum">
              <a:rPr lang="en-US" smtClean="0"/>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A7BF62-BBBE-4B87-9C2B-F1887AB48457}" type="datetime1">
              <a:rPr lang="en-US" smtClean="0"/>
              <a:pPr/>
              <a:t>6/7/2021</a:t>
            </a:fld>
            <a:endParaRPr lang="en-US" dirty="0"/>
          </a:p>
        </p:txBody>
      </p:sp>
      <p:sp>
        <p:nvSpPr>
          <p:cNvPr id="6" name="Footer Placeholder 5"/>
          <p:cNvSpPr>
            <a:spLocks noGrp="1"/>
          </p:cNvSpPr>
          <p:nvPr>
            <p:ph type="ftr" sz="quarter" idx="11"/>
          </p:nvPr>
        </p:nvSpPr>
        <p:spPr/>
        <p:txBody>
          <a:bodyPr/>
          <a:lstStyle/>
          <a:p>
            <a:r>
              <a:rPr lang="en-US" dirty="0"/>
              <a:t>Electronics and Communication Engineering</a:t>
            </a:r>
          </a:p>
        </p:txBody>
      </p:sp>
      <p:sp>
        <p:nvSpPr>
          <p:cNvPr id="7" name="Slide Number Placeholder 6"/>
          <p:cNvSpPr>
            <a:spLocks noGrp="1"/>
          </p:cNvSpPr>
          <p:nvPr>
            <p:ph type="sldNum" sz="quarter" idx="12"/>
          </p:nvPr>
        </p:nvSpPr>
        <p:spPr/>
        <p:txBody>
          <a:bodyPr/>
          <a:lstStyle/>
          <a:p>
            <a:fld id="{96F80E10-3962-44F0-AD62-FAC461DCA723}"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83989-7C45-4C5F-824E-0A87AC9DDEE8}" type="datetime1">
              <a:rPr lang="en-US" smtClean="0"/>
              <a:pPr/>
              <a:t>6/7/2021</a:t>
            </a:fld>
            <a:endParaRPr lang="en-US" dirty="0"/>
          </a:p>
        </p:txBody>
      </p:sp>
      <p:sp>
        <p:nvSpPr>
          <p:cNvPr id="5" name="Footer Placeholder 4"/>
          <p:cNvSpPr>
            <a:spLocks noGrp="1"/>
          </p:cNvSpPr>
          <p:nvPr>
            <p:ph type="ftr" sz="quarter" idx="11"/>
          </p:nvPr>
        </p:nvSpPr>
        <p:spPr/>
        <p:txBody>
          <a:bodyPr/>
          <a:lstStyle/>
          <a:p>
            <a:r>
              <a:rPr lang="en-US" dirty="0"/>
              <a:t>Dept. of Electronics and Communication Engineering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AED8B2-17EC-4532-9521-D28D44A791B0}" type="datetime1">
              <a:rPr lang="en-US" smtClean="0"/>
              <a:pPr/>
              <a:t>6/7/2021</a:t>
            </a:fld>
            <a:endParaRPr lang="en-US" dirty="0"/>
          </a:p>
        </p:txBody>
      </p:sp>
      <p:sp>
        <p:nvSpPr>
          <p:cNvPr id="6" name="Footer Placeholder 5"/>
          <p:cNvSpPr>
            <a:spLocks noGrp="1"/>
          </p:cNvSpPr>
          <p:nvPr>
            <p:ph type="ftr" sz="quarter" idx="11"/>
          </p:nvPr>
        </p:nvSpPr>
        <p:spPr/>
        <p:txBody>
          <a:bodyPr/>
          <a:lstStyle/>
          <a:p>
            <a:r>
              <a:rPr lang="en-US" dirty="0"/>
              <a:t>Electronics and Communication Engineering</a:t>
            </a:r>
          </a:p>
        </p:txBody>
      </p:sp>
      <p:sp>
        <p:nvSpPr>
          <p:cNvPr id="7" name="Slide Number Placeholder 6"/>
          <p:cNvSpPr>
            <a:spLocks noGrp="1"/>
          </p:cNvSpPr>
          <p:nvPr>
            <p:ph type="sldNum" sz="quarter" idx="12"/>
          </p:nvPr>
        </p:nvSpPr>
        <p:spPr/>
        <p:txBody>
          <a:bodyPr/>
          <a:lstStyle/>
          <a:p>
            <a:fld id="{96F80E10-3962-44F0-AD62-FAC461DCA723}" type="slidenum">
              <a:rPr lang="en-US" smtClean="0"/>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61C088-5464-462A-92B0-F27D49287252}" type="datetime1">
              <a:rPr lang="en-US" smtClean="0"/>
              <a:pPr/>
              <a:t>6/7/2021</a:t>
            </a:fld>
            <a:endParaRPr lang="en-US" dirty="0"/>
          </a:p>
        </p:txBody>
      </p:sp>
      <p:sp>
        <p:nvSpPr>
          <p:cNvPr id="5" name="Footer Placeholder 4"/>
          <p:cNvSpPr>
            <a:spLocks noGrp="1"/>
          </p:cNvSpPr>
          <p:nvPr>
            <p:ph type="ftr" sz="quarter" idx="11"/>
          </p:nvPr>
        </p:nvSpPr>
        <p:spPr/>
        <p:txBody>
          <a:bodyPr/>
          <a:lstStyle/>
          <a:p>
            <a:r>
              <a:rPr lang="en-US" dirty="0"/>
              <a:t>Electronics and Communication Engineering</a:t>
            </a:r>
          </a:p>
        </p:txBody>
      </p:sp>
      <p:sp>
        <p:nvSpPr>
          <p:cNvPr id="6" name="Slide Number Placeholder 5"/>
          <p:cNvSpPr>
            <a:spLocks noGrp="1"/>
          </p:cNvSpPr>
          <p:nvPr>
            <p:ph type="sldNum" sz="quarter" idx="12"/>
          </p:nvPr>
        </p:nvSpPr>
        <p:spPr/>
        <p:txBody>
          <a:bodyPr/>
          <a:lstStyle/>
          <a:p>
            <a:fld id="{96F80E10-3962-44F0-AD62-FAC461DCA723}"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72E48F-5890-4B3E-9CCE-DA60712C0714}" type="datetime1">
              <a:rPr lang="en-US" smtClean="0"/>
              <a:pPr/>
              <a:t>6/7/2021</a:t>
            </a:fld>
            <a:endParaRPr lang="en-US" dirty="0"/>
          </a:p>
        </p:txBody>
      </p:sp>
      <p:sp>
        <p:nvSpPr>
          <p:cNvPr id="5" name="Footer Placeholder 4"/>
          <p:cNvSpPr>
            <a:spLocks noGrp="1"/>
          </p:cNvSpPr>
          <p:nvPr>
            <p:ph type="ftr" sz="quarter" idx="11"/>
          </p:nvPr>
        </p:nvSpPr>
        <p:spPr/>
        <p:txBody>
          <a:bodyPr/>
          <a:lstStyle/>
          <a:p>
            <a:r>
              <a:rPr lang="en-US" dirty="0"/>
              <a:t>Electronics and Communication Engineering</a:t>
            </a:r>
          </a:p>
        </p:txBody>
      </p:sp>
      <p:sp>
        <p:nvSpPr>
          <p:cNvPr id="6" name="Slide Number Placeholder 5"/>
          <p:cNvSpPr>
            <a:spLocks noGrp="1"/>
          </p:cNvSpPr>
          <p:nvPr>
            <p:ph type="sldNum" sz="quarter" idx="12"/>
          </p:nvPr>
        </p:nvSpPr>
        <p:spPr/>
        <p:txBody>
          <a:bodyPr/>
          <a:lstStyle/>
          <a:p>
            <a:fld id="{96F80E10-3962-44F0-AD62-FAC461DCA723}"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61F990-EEE8-4EFE-85F1-122FC9D9AF63}" type="datetime1">
              <a:rPr lang="en-US" smtClean="0"/>
              <a:pPr/>
              <a:t>6/7/2021</a:t>
            </a:fld>
            <a:endParaRPr lang="en-US" dirty="0"/>
          </a:p>
        </p:txBody>
      </p:sp>
      <p:sp>
        <p:nvSpPr>
          <p:cNvPr id="5" name="Footer Placeholder 4"/>
          <p:cNvSpPr>
            <a:spLocks noGrp="1"/>
          </p:cNvSpPr>
          <p:nvPr>
            <p:ph type="ftr" sz="quarter" idx="11"/>
          </p:nvPr>
        </p:nvSpPr>
        <p:spPr/>
        <p:txBody>
          <a:bodyPr/>
          <a:lstStyle/>
          <a:p>
            <a:r>
              <a:rPr lang="en-US" dirty="0"/>
              <a:t>Electronics and Communication Engineering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D808686-76EA-4C46-89F9-59DB10E1578F}" type="datetime1">
              <a:rPr lang="en-US" smtClean="0"/>
              <a:pPr/>
              <a:t>6/7/2021</a:t>
            </a:fld>
            <a:endParaRPr lang="en-US" dirty="0"/>
          </a:p>
        </p:txBody>
      </p:sp>
      <p:sp>
        <p:nvSpPr>
          <p:cNvPr id="6" name="Footer Placeholder 5"/>
          <p:cNvSpPr>
            <a:spLocks noGrp="1"/>
          </p:cNvSpPr>
          <p:nvPr>
            <p:ph type="ftr" sz="quarter" idx="11"/>
          </p:nvPr>
        </p:nvSpPr>
        <p:spPr/>
        <p:txBody>
          <a:bodyPr/>
          <a:lstStyle/>
          <a:p>
            <a:r>
              <a:rPr lang="en-US" dirty="0"/>
              <a:t>Electronics and Communication Engineering</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347394E-7EA5-415D-8E0F-B53353A2D634}" type="datetime1">
              <a:rPr lang="en-US" smtClean="0"/>
              <a:pPr/>
              <a:t>6/7/2021</a:t>
            </a:fld>
            <a:endParaRPr lang="en-US" dirty="0"/>
          </a:p>
        </p:txBody>
      </p:sp>
      <p:sp>
        <p:nvSpPr>
          <p:cNvPr id="8" name="Footer Placeholder 7"/>
          <p:cNvSpPr>
            <a:spLocks noGrp="1"/>
          </p:cNvSpPr>
          <p:nvPr>
            <p:ph type="ftr" sz="quarter" idx="11"/>
          </p:nvPr>
        </p:nvSpPr>
        <p:spPr/>
        <p:txBody>
          <a:bodyPr/>
          <a:lstStyle/>
          <a:p>
            <a:r>
              <a:rPr lang="en-US" dirty="0"/>
              <a:t>Electronics and Communication Engineering</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C0746B63-4DE3-4E2F-A58B-A3031673E1BE}" type="datetime1">
              <a:rPr lang="en-US" smtClean="0"/>
              <a:pPr/>
              <a:t>6/7/2021</a:t>
            </a:fld>
            <a:endParaRPr lang="en-US" dirty="0"/>
          </a:p>
        </p:txBody>
      </p:sp>
      <p:sp>
        <p:nvSpPr>
          <p:cNvPr id="4" name="Footer Placeholder 3"/>
          <p:cNvSpPr>
            <a:spLocks noGrp="1"/>
          </p:cNvSpPr>
          <p:nvPr>
            <p:ph type="ftr" sz="quarter" idx="11"/>
          </p:nvPr>
        </p:nvSpPr>
        <p:spPr/>
        <p:txBody>
          <a:bodyPr/>
          <a:lstStyle/>
          <a:p>
            <a:r>
              <a:rPr lang="en-US" dirty="0"/>
              <a:t>Electronics and Communication Engineering</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A05FB4-EA15-451F-911D-9FF17FD15C7D}" type="datetime1">
              <a:rPr lang="en-US" smtClean="0"/>
              <a:pPr/>
              <a:t>6/7/2021</a:t>
            </a:fld>
            <a:endParaRPr lang="en-US" dirty="0"/>
          </a:p>
        </p:txBody>
      </p:sp>
      <p:sp>
        <p:nvSpPr>
          <p:cNvPr id="3" name="Footer Placeholder 2"/>
          <p:cNvSpPr>
            <a:spLocks noGrp="1"/>
          </p:cNvSpPr>
          <p:nvPr>
            <p:ph type="ftr" sz="quarter" idx="11"/>
          </p:nvPr>
        </p:nvSpPr>
        <p:spPr/>
        <p:txBody>
          <a:bodyPr/>
          <a:lstStyle/>
          <a:p>
            <a:r>
              <a:rPr lang="en-US" dirty="0"/>
              <a:t>Electronics and Communication Engineering</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F18F269-364F-4BA9-B5B2-3F4290668668}" type="datetime1">
              <a:rPr lang="en-US" smtClean="0"/>
              <a:pPr/>
              <a:t>6/7/2021</a:t>
            </a:fld>
            <a:endParaRPr lang="en-US" dirty="0"/>
          </a:p>
        </p:txBody>
      </p:sp>
      <p:sp>
        <p:nvSpPr>
          <p:cNvPr id="6" name="Footer Placeholder 5"/>
          <p:cNvSpPr>
            <a:spLocks noGrp="1"/>
          </p:cNvSpPr>
          <p:nvPr>
            <p:ph type="ftr" sz="quarter" idx="11"/>
          </p:nvPr>
        </p:nvSpPr>
        <p:spPr/>
        <p:txBody>
          <a:bodyPr/>
          <a:lstStyle/>
          <a:p>
            <a:r>
              <a:rPr lang="en-US" dirty="0"/>
              <a:t>Electronics and Communication Engineering</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D845AB7-BC62-45C5-A5FB-CC40B78C4FCA}" type="datetime1">
              <a:rPr lang="en-US" smtClean="0"/>
              <a:pPr/>
              <a:t>6/7/2021</a:t>
            </a:fld>
            <a:endParaRPr lang="en-US" dirty="0"/>
          </a:p>
        </p:txBody>
      </p:sp>
      <p:sp>
        <p:nvSpPr>
          <p:cNvPr id="6" name="Footer Placeholder 5"/>
          <p:cNvSpPr>
            <a:spLocks noGrp="1"/>
          </p:cNvSpPr>
          <p:nvPr>
            <p:ph type="ftr" sz="quarter" idx="11"/>
          </p:nvPr>
        </p:nvSpPr>
        <p:spPr/>
        <p:txBody>
          <a:bodyPr/>
          <a:lstStyle/>
          <a:p>
            <a:r>
              <a:rPr lang="en-US" dirty="0"/>
              <a:t>Electronics and Communication Engineering</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6356350"/>
            <a:ext cx="838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48804A-366E-4ABA-99C3-28185111B111}" type="datetime1">
              <a:rPr lang="en-US" smtClean="0"/>
              <a:pPr/>
              <a:t>6/7/2021</a:t>
            </a:fld>
            <a:endParaRPr lang="en-US" dirty="0"/>
          </a:p>
        </p:txBody>
      </p:sp>
      <p:sp>
        <p:nvSpPr>
          <p:cNvPr id="5" name="Footer Placeholder 4"/>
          <p:cNvSpPr>
            <a:spLocks noGrp="1"/>
          </p:cNvSpPr>
          <p:nvPr>
            <p:ph type="ftr" sz="quarter" idx="3"/>
          </p:nvPr>
        </p:nvSpPr>
        <p:spPr>
          <a:xfrm>
            <a:off x="2209800" y="6356350"/>
            <a:ext cx="4495800" cy="365125"/>
          </a:xfrm>
          <a:prstGeom prst="rect">
            <a:avLst/>
          </a:prstGeom>
        </p:spPr>
        <p:txBody>
          <a:bodyPr vert="horz" lIns="91440" tIns="45720" rIns="91440" bIns="45720" rtlCol="0" anchor="ctr"/>
          <a:lstStyle>
            <a:lvl1pPr algn="ctr">
              <a:defRPr sz="1200">
                <a:solidFill>
                  <a:schemeClr val="tx1">
                    <a:tint val="75000"/>
                  </a:schemeClr>
                </a:solidFill>
                <a:latin typeface="Cambria" pitchFamily="18" charset="0"/>
                <a:ea typeface="Cambria" pitchFamily="18" charset="0"/>
              </a:defRPr>
            </a:lvl1pPr>
          </a:lstStyle>
          <a:p>
            <a:r>
              <a:rPr lang="en-US" dirty="0"/>
              <a:t>Electronics and Communication Engineering</a:t>
            </a:r>
          </a:p>
        </p:txBody>
      </p:sp>
      <p:sp>
        <p:nvSpPr>
          <p:cNvPr id="6" name="Slide Number Placeholder 5"/>
          <p:cNvSpPr>
            <a:spLocks noGrp="1"/>
          </p:cNvSpPr>
          <p:nvPr>
            <p:ph type="sldNum" sz="quarter" idx="4"/>
          </p:nvPr>
        </p:nvSpPr>
        <p:spPr>
          <a:xfrm>
            <a:off x="8305800" y="6356350"/>
            <a:ext cx="3810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
        <p:nvSpPr>
          <p:cNvPr id="7" name="Rectangle 6"/>
          <p:cNvSpPr/>
          <p:nvPr userDrawn="1"/>
        </p:nvSpPr>
        <p:spPr>
          <a:xfrm>
            <a:off x="0" y="762000"/>
            <a:ext cx="9144000"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2" descr="Vardhaman Logo copy"/>
          <p:cNvPicPr>
            <a:picLocks noChangeAspect="1" noChangeArrowheads="1"/>
          </p:cNvPicPr>
          <p:nvPr userDrawn="1"/>
        </p:nvPicPr>
        <p:blipFill>
          <a:blip r:embed="rId13" cstate="print"/>
          <a:srcRect/>
          <a:stretch>
            <a:fillRect/>
          </a:stretch>
        </p:blipFill>
        <p:spPr bwMode="auto">
          <a:xfrm>
            <a:off x="533400" y="76200"/>
            <a:ext cx="914400" cy="6096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DDF031-A487-441E-9F44-113E339A24D4}" type="datetime1">
              <a:rPr lang="en-US" smtClean="0"/>
              <a:pPr/>
              <a:t>6/7/2021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Electronics and Communication Engineering</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F80E10-3962-44F0-AD62-FAC461DCA723}"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16200000">
            <a:off x="-2476447" y="3265487"/>
            <a:ext cx="6019800" cy="1165227"/>
          </a:xfr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a:lstStyle/>
          <a:p>
            <a:r>
              <a:rPr lang="en-US" b="1" dirty="0" smtClean="0">
                <a:solidFill>
                  <a:srgbClr val="FF0000"/>
                </a:solidFill>
                <a:latin typeface="Agency FB" panose="020B0503020202020204" pitchFamily="34" charset="0"/>
              </a:rPr>
              <a:t>A3435 – </a:t>
            </a:r>
            <a:r>
              <a:rPr lang="en-US" sz="3600" b="1" dirty="0" smtClean="0">
                <a:solidFill>
                  <a:srgbClr val="FF0000"/>
                </a:solidFill>
                <a:latin typeface="Agency FB" panose="020B0503020202020204" pitchFamily="34" charset="0"/>
              </a:rPr>
              <a:t>Major Project</a:t>
            </a:r>
            <a:r>
              <a:rPr lang="en-US" sz="3600" b="1" dirty="0">
                <a:solidFill>
                  <a:srgbClr val="FF0000"/>
                </a:solidFill>
                <a:latin typeface="Agency FB" panose="020B0503020202020204" pitchFamily="34" charset="0"/>
              </a:rPr>
              <a:t/>
            </a:r>
            <a:br>
              <a:rPr lang="en-US" sz="3600" b="1" dirty="0">
                <a:solidFill>
                  <a:srgbClr val="FF0000"/>
                </a:solidFill>
                <a:latin typeface="Agency FB" panose="020B0503020202020204" pitchFamily="34" charset="0"/>
              </a:rPr>
            </a:br>
            <a:r>
              <a:rPr lang="en-US" sz="3600" b="1" dirty="0">
                <a:solidFill>
                  <a:srgbClr val="C00000"/>
                </a:solidFill>
                <a:latin typeface="Agency FB" panose="020B0503020202020204" pitchFamily="34" charset="0"/>
              </a:rPr>
              <a:t>Domain: Signal  &amp; Image Processing </a:t>
            </a:r>
          </a:p>
        </p:txBody>
      </p:sp>
      <p:sp>
        <p:nvSpPr>
          <p:cNvPr id="5" name="Rectangle 4"/>
          <p:cNvSpPr/>
          <p:nvPr/>
        </p:nvSpPr>
        <p:spPr>
          <a:xfrm>
            <a:off x="1524000" y="76200"/>
            <a:ext cx="7566026" cy="641714"/>
          </a:xfrm>
          <a:prstGeom prst="rect">
            <a:avLst/>
          </a:prstGeom>
        </p:spPr>
        <p:txBody>
          <a:bodyPr wrap="square">
            <a:spAutoFit/>
          </a:bodyPr>
          <a:lstStyle/>
          <a:p>
            <a:pPr marL="724535" marR="513080" algn="ctr">
              <a:lnSpc>
                <a:spcPct val="115000"/>
              </a:lnSpc>
              <a:spcAft>
                <a:spcPts val="0"/>
              </a:spcAft>
            </a:pPr>
            <a:r>
              <a:rPr lang="en-US" sz="1900" b="1" dirty="0">
                <a:solidFill>
                  <a:srgbClr val="CC3300"/>
                </a:solidFill>
                <a:effectLst/>
                <a:latin typeface="Trebuchet MS" panose="020B0603020202020204" pitchFamily="34" charset="0"/>
                <a:ea typeface="Calibri" panose="020F0502020204030204" pitchFamily="34" charset="0"/>
                <a:cs typeface="Times New Roman" panose="02020603050405020304" pitchFamily="18" charset="0"/>
              </a:rPr>
              <a:t>VARDHAMAN COLLEGE OF ENGINEERING, HYDERABAD</a:t>
            </a:r>
            <a:endParaRPr lang="en-IN" sz="1900" b="1" dirty="0">
              <a:solidFill>
                <a:srgbClr val="CC3300"/>
              </a:solidFill>
              <a:effectLst/>
              <a:latin typeface="Trebuchet MS" panose="020B0603020202020204" pitchFamily="34" charset="0"/>
              <a:ea typeface="Calibri" panose="020F0502020204030204" pitchFamily="34" charset="0"/>
              <a:cs typeface="Times New Roman" panose="02020603050405020304" pitchFamily="18" charset="0"/>
            </a:endParaRPr>
          </a:p>
          <a:p>
            <a:pPr marL="724535" marR="513080" algn="ctr">
              <a:lnSpc>
                <a:spcPts val="1625"/>
              </a:lnSpc>
              <a:spcAft>
                <a:spcPts val="0"/>
              </a:spcAft>
            </a:pPr>
            <a:r>
              <a:rPr lang="en-US" sz="1800" b="1" dirty="0">
                <a:solidFill>
                  <a:srgbClr val="FF9900"/>
                </a:solidFill>
                <a:effectLst/>
                <a:latin typeface="Trebuchet MS" panose="020B0603020202020204" pitchFamily="34" charset="0"/>
                <a:ea typeface="Calibri" panose="020F0502020204030204" pitchFamily="34" charset="0"/>
                <a:cs typeface="Times New Roman" panose="02020603050405020304" pitchFamily="18" charset="0"/>
              </a:rPr>
              <a:t>Autonomous institute, affiliated to JNTUH</a:t>
            </a:r>
            <a:endParaRPr lang="en-IN" sz="1800" b="1" dirty="0">
              <a:solidFill>
                <a:srgbClr val="FF99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p:cNvSpPr/>
          <p:nvPr/>
        </p:nvSpPr>
        <p:spPr>
          <a:xfrm>
            <a:off x="1524000" y="1789650"/>
            <a:ext cx="6858000" cy="3447098"/>
          </a:xfrm>
          <a:prstGeom prst="rect">
            <a:avLst/>
          </a:prstGeom>
        </p:spPr>
        <p:txBody>
          <a:bodyPr wrap="square">
            <a:spAutoFit/>
          </a:bodyPr>
          <a:lstStyle/>
          <a:p>
            <a:pPr algn="ctr"/>
            <a:r>
              <a:rPr lang="en-US" sz="4000" b="1" dirty="0" smtClean="0">
                <a:solidFill>
                  <a:srgbClr val="3E30FA"/>
                </a:solidFill>
                <a:latin typeface="Agency FB" panose="020B0503020202020204" pitchFamily="34" charset="0"/>
                <a:ea typeface="Cambria" panose="02040503050406030204" pitchFamily="18" charset="0"/>
              </a:rPr>
              <a:t>Practical Implementation of Image Processing based Vehicle Speed Monitoring System </a:t>
            </a:r>
            <a:endParaRPr lang="en-US" sz="4400" b="1" dirty="0">
              <a:solidFill>
                <a:srgbClr val="3E30FA"/>
              </a:solidFill>
              <a:latin typeface="Agency FB" panose="020B0503020202020204" pitchFamily="34" charset="0"/>
              <a:ea typeface="Cambria" panose="02040503050406030204" pitchFamily="18" charset="0"/>
            </a:endParaRPr>
          </a:p>
          <a:p>
            <a:pPr algn="r"/>
            <a:endParaRPr lang="en-IN" sz="2600" b="1" dirty="0">
              <a:latin typeface="Agency FB" panose="020B0503020202020204" pitchFamily="34" charset="0"/>
              <a:ea typeface="Cambria" panose="02040503050406030204" pitchFamily="18" charset="0"/>
            </a:endParaRPr>
          </a:p>
          <a:p>
            <a:pPr algn="ctr"/>
            <a:r>
              <a:rPr lang="en-IN" sz="2400" b="1" dirty="0">
                <a:solidFill>
                  <a:srgbClr val="C00000"/>
                </a:solidFill>
                <a:latin typeface="Agency FB" panose="020B0503020202020204" pitchFamily="34" charset="0"/>
                <a:ea typeface="Cambria" panose="02040503050406030204" pitchFamily="18" charset="0"/>
              </a:rPr>
              <a:t> 17881A04K2 –  J.Hrudaya </a:t>
            </a:r>
          </a:p>
          <a:p>
            <a:pPr algn="ctr"/>
            <a:r>
              <a:rPr lang="en-IN" sz="2400" b="1" dirty="0">
                <a:solidFill>
                  <a:srgbClr val="C00000"/>
                </a:solidFill>
                <a:latin typeface="Agency FB" panose="020B0503020202020204" pitchFamily="34" charset="0"/>
                <a:ea typeface="Cambria" panose="02040503050406030204" pitchFamily="18" charset="0"/>
              </a:rPr>
              <a:t>     17881A04M4 </a:t>
            </a:r>
            <a:r>
              <a:rPr lang="en-IN" sz="2400" b="1" dirty="0" smtClean="0">
                <a:solidFill>
                  <a:srgbClr val="C00000"/>
                </a:solidFill>
                <a:latin typeface="Agency FB" panose="020B0503020202020204" pitchFamily="34" charset="0"/>
                <a:ea typeface="Cambria" panose="02040503050406030204" pitchFamily="18" charset="0"/>
              </a:rPr>
              <a:t>– Rithika Rao.D</a:t>
            </a:r>
            <a:endParaRPr lang="en-IN" sz="2400" b="1" dirty="0">
              <a:solidFill>
                <a:srgbClr val="C00000"/>
              </a:solidFill>
              <a:latin typeface="Agency FB" panose="020B0503020202020204" pitchFamily="34" charset="0"/>
              <a:ea typeface="Cambria" panose="02040503050406030204" pitchFamily="18" charset="0"/>
            </a:endParaRPr>
          </a:p>
          <a:p>
            <a:pPr algn="ctr"/>
            <a:r>
              <a:rPr lang="en-IN" sz="2400" b="1" dirty="0">
                <a:solidFill>
                  <a:srgbClr val="C00000"/>
                </a:solidFill>
                <a:latin typeface="Agency FB" panose="020B0503020202020204" pitchFamily="34" charset="0"/>
                <a:ea typeface="Cambria" panose="02040503050406030204" pitchFamily="18" charset="0"/>
              </a:rPr>
              <a:t>   17881A04P8 –  B.Vinoothna</a:t>
            </a:r>
          </a:p>
        </p:txBody>
      </p:sp>
      <p:sp>
        <p:nvSpPr>
          <p:cNvPr id="3" name="Rectangle 2">
            <a:extLst>
              <a:ext uri="{FF2B5EF4-FFF2-40B4-BE49-F238E27FC236}">
                <a16:creationId xmlns:a16="http://schemas.microsoft.com/office/drawing/2014/main" id="{3AB04BAB-5688-4B73-A343-60712F576C91}"/>
              </a:ext>
            </a:extLst>
          </p:cNvPr>
          <p:cNvSpPr/>
          <p:nvPr/>
        </p:nvSpPr>
        <p:spPr>
          <a:xfrm>
            <a:off x="0" y="5334505"/>
            <a:ext cx="8915400" cy="1015663"/>
          </a:xfrm>
          <a:prstGeom prst="rect">
            <a:avLst/>
          </a:prstGeom>
        </p:spPr>
        <p:txBody>
          <a:bodyPr wrap="square">
            <a:spAutoFit/>
          </a:bodyPr>
          <a:lstStyle/>
          <a:p>
            <a:pPr algn="r"/>
            <a:r>
              <a:rPr lang="en-IN" sz="2000" b="1" dirty="0">
                <a:solidFill>
                  <a:srgbClr val="3E30FA"/>
                </a:solidFill>
                <a:latin typeface="Agency FB" panose="020B0503020202020204" pitchFamily="34" charset="0"/>
                <a:ea typeface="Cambria" panose="02040503050406030204" pitchFamily="18" charset="0"/>
              </a:rPr>
              <a:t>Under the guidance of </a:t>
            </a:r>
          </a:p>
          <a:p>
            <a:pPr algn="r"/>
            <a:r>
              <a:rPr lang="en-IN" sz="2000" b="1" dirty="0">
                <a:solidFill>
                  <a:srgbClr val="C00000"/>
                </a:solidFill>
                <a:latin typeface="Agency FB" panose="020B0503020202020204" pitchFamily="34" charset="0"/>
                <a:ea typeface="Cambria" panose="02040503050406030204" pitchFamily="18" charset="0"/>
              </a:rPr>
              <a:t>Dr.D.KRISHNA</a:t>
            </a:r>
          </a:p>
          <a:p>
            <a:pPr algn="r"/>
            <a:r>
              <a:rPr lang="en-IN" sz="2000" b="1" dirty="0">
                <a:solidFill>
                  <a:srgbClr val="3E30FA"/>
                </a:solidFill>
                <a:latin typeface="Agency FB" panose="020B0503020202020204" pitchFamily="34" charset="0"/>
                <a:ea typeface="Cambria" panose="02040503050406030204" pitchFamily="18" charset="0"/>
              </a:rPr>
              <a:t>Associate Professor, Dept. of ECE</a:t>
            </a:r>
            <a:endParaRPr lang="en-IN" sz="2000" b="1" dirty="0">
              <a:solidFill>
                <a:srgbClr val="C00000"/>
              </a:solidFill>
              <a:latin typeface="Agency FB" panose="020B0503020202020204" pitchFamily="34" charset="0"/>
            </a:endParaRPr>
          </a:p>
        </p:txBody>
      </p:sp>
      <p:sp>
        <p:nvSpPr>
          <p:cNvPr id="7" name="Date Placeholder 8">
            <a:extLst>
              <a:ext uri="{FF2B5EF4-FFF2-40B4-BE49-F238E27FC236}">
                <a16:creationId xmlns:a16="http://schemas.microsoft.com/office/drawing/2014/main" id="{BE2558BE-C09A-442E-94F4-A46280B87943}"/>
              </a:ext>
            </a:extLst>
          </p:cNvPr>
          <p:cNvSpPr>
            <a:spLocks noGrp="1"/>
          </p:cNvSpPr>
          <p:nvPr>
            <p:ph type="dt" sz="half" idx="10"/>
          </p:nvPr>
        </p:nvSpPr>
        <p:spPr>
          <a:xfrm>
            <a:off x="457200" y="6492875"/>
            <a:ext cx="1066800" cy="365125"/>
          </a:xfrm>
        </p:spPr>
        <p:txBody>
          <a:bodyPr/>
          <a:lstStyle/>
          <a:p>
            <a:fld id="{3825BBD7-8E55-4B7B-AFB4-4AB7D7366DD2}" type="datetime1">
              <a:rPr lang="en-US" b="1" smtClean="0">
                <a:solidFill>
                  <a:schemeClr val="tx1"/>
                </a:solidFill>
                <a:latin typeface="Agency FB" panose="020B0503020202020204" pitchFamily="34" charset="0"/>
                <a:ea typeface="Cambria" panose="02040503050406030204" pitchFamily="18" charset="0"/>
              </a:rPr>
              <a:pPr/>
              <a:t>6/7/2021</a:t>
            </a:fld>
            <a:endParaRPr lang="en-US" b="1" dirty="0">
              <a:solidFill>
                <a:schemeClr val="tx1"/>
              </a:solidFill>
              <a:latin typeface="Agency FB" panose="020B0503020202020204" pitchFamily="34" charset="0"/>
              <a:ea typeface="Cambria" panose="02040503050406030204" pitchFamily="18" charset="0"/>
            </a:endParaRPr>
          </a:p>
        </p:txBody>
      </p:sp>
      <p:sp>
        <p:nvSpPr>
          <p:cNvPr id="8" name="Slide Number Placeholder 9">
            <a:extLst>
              <a:ext uri="{FF2B5EF4-FFF2-40B4-BE49-F238E27FC236}">
                <a16:creationId xmlns:a16="http://schemas.microsoft.com/office/drawing/2014/main" id="{50BE307C-53ED-4563-AF66-C994EDF6D2B0}"/>
              </a:ext>
            </a:extLst>
          </p:cNvPr>
          <p:cNvSpPr>
            <a:spLocks noGrp="1"/>
          </p:cNvSpPr>
          <p:nvPr>
            <p:ph type="sldNum" sz="quarter" idx="12"/>
          </p:nvPr>
        </p:nvSpPr>
        <p:spPr>
          <a:xfrm>
            <a:off x="8305800" y="6492875"/>
            <a:ext cx="381000" cy="365125"/>
          </a:xfrm>
        </p:spPr>
        <p:txBody>
          <a:bodyPr/>
          <a:lstStyle/>
          <a:p>
            <a:fld id="{B6F15528-21DE-4FAA-801E-634DDDAF4B2B}" type="slidenum">
              <a:rPr lang="en-US" b="1" smtClean="0">
                <a:solidFill>
                  <a:schemeClr val="tx1"/>
                </a:solidFill>
                <a:latin typeface="Agency FB" panose="020B0503020202020204" pitchFamily="34" charset="0"/>
                <a:ea typeface="Cambria" panose="02040503050406030204" pitchFamily="18" charset="0"/>
              </a:rPr>
              <a:pPr/>
              <a:t>1</a:t>
            </a:fld>
            <a:endParaRPr lang="en-US" b="1" dirty="0">
              <a:solidFill>
                <a:schemeClr val="tx1"/>
              </a:solidFill>
              <a:latin typeface="Agency FB" panose="020B0503020202020204" pitchFamily="34" charset="0"/>
              <a:ea typeface="Cambria" panose="02040503050406030204" pitchFamily="18" charset="0"/>
            </a:endParaRPr>
          </a:p>
        </p:txBody>
      </p:sp>
      <p:sp>
        <p:nvSpPr>
          <p:cNvPr id="9" name="Footer Placeholder 10">
            <a:extLst>
              <a:ext uri="{FF2B5EF4-FFF2-40B4-BE49-F238E27FC236}">
                <a16:creationId xmlns:a16="http://schemas.microsoft.com/office/drawing/2014/main" id="{30A7A873-662D-4E0A-88C7-8FE1D9B19771}"/>
              </a:ext>
            </a:extLst>
          </p:cNvPr>
          <p:cNvSpPr>
            <a:spLocks noGrp="1"/>
          </p:cNvSpPr>
          <p:nvPr>
            <p:ph type="ftr" sz="quarter" idx="11"/>
          </p:nvPr>
        </p:nvSpPr>
        <p:spPr>
          <a:xfrm>
            <a:off x="2667000" y="6492874"/>
            <a:ext cx="4495800" cy="365125"/>
          </a:xfrm>
        </p:spPr>
        <p:txBody>
          <a:bodyPr/>
          <a:lstStyle/>
          <a:p>
            <a:r>
              <a:rPr lang="en-US" b="1" dirty="0">
                <a:solidFill>
                  <a:schemeClr val="tx1"/>
                </a:solidFill>
                <a:latin typeface="Agency FB" panose="020B0503020202020204" pitchFamily="34" charset="0"/>
              </a:rPr>
              <a:t>Dept. of Electronics and Communication Engineering</a:t>
            </a:r>
          </a:p>
        </p:txBody>
      </p:sp>
      <p:sp>
        <p:nvSpPr>
          <p:cNvPr id="11" name="Rectangle: Rounded Corners 10">
            <a:extLst>
              <a:ext uri="{FF2B5EF4-FFF2-40B4-BE49-F238E27FC236}">
                <a16:creationId xmlns:a16="http://schemas.microsoft.com/office/drawing/2014/main" id="{2DF65E51-AEF9-4828-A113-E9062B61AE89}"/>
              </a:ext>
            </a:extLst>
          </p:cNvPr>
          <p:cNvSpPr/>
          <p:nvPr/>
        </p:nvSpPr>
        <p:spPr>
          <a:xfrm>
            <a:off x="2705100" y="948674"/>
            <a:ext cx="3505200" cy="64171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latin typeface="Agency FB" panose="020B0503020202020204" pitchFamily="34" charset="0"/>
              </a:rPr>
              <a:t>Team No. – </a:t>
            </a:r>
            <a:r>
              <a:rPr lang="en-IN" sz="3000" dirty="0" smtClean="0">
                <a:latin typeface="Agency FB" panose="020B0503020202020204" pitchFamily="34" charset="0"/>
              </a:rPr>
              <a:t>2017040404</a:t>
            </a:r>
            <a:endParaRPr lang="en-IN" sz="3000" dirty="0">
              <a:latin typeface="Agency FB" panose="020B0503020202020204" pitchFamily="34" charset="0"/>
            </a:endParaRPr>
          </a:p>
        </p:txBody>
      </p:sp>
      <p:sp>
        <p:nvSpPr>
          <p:cNvPr id="12" name="TextBox 11"/>
          <p:cNvSpPr txBox="1"/>
          <p:nvPr/>
        </p:nvSpPr>
        <p:spPr>
          <a:xfrm>
            <a:off x="2933700" y="3651794"/>
            <a:ext cx="1524000" cy="461665"/>
          </a:xfrm>
          <a:prstGeom prst="rect">
            <a:avLst/>
          </a:prstGeom>
          <a:noFill/>
        </p:spPr>
        <p:txBody>
          <a:bodyPr wrap="square" rtlCol="0">
            <a:spAutoFit/>
          </a:bodyPr>
          <a:lstStyle/>
          <a:p>
            <a:r>
              <a:rPr lang="en-US" sz="2400" b="1" dirty="0">
                <a:latin typeface="Agency FB" pitchFamily="34" charset="0"/>
              </a:rPr>
              <a:t>By:</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a:xfrm>
            <a:off x="457200" y="6492875"/>
            <a:ext cx="1066800" cy="365125"/>
          </a:xfrm>
        </p:spPr>
        <p:txBody>
          <a:bodyPr/>
          <a:lstStyle/>
          <a:p>
            <a:fld id="{3825BBD7-8E55-4B7B-AFB4-4AB7D7366DD2}" type="datetime1">
              <a:rPr lang="en-US" b="1" smtClean="0">
                <a:solidFill>
                  <a:schemeClr val="tx1"/>
                </a:solidFill>
                <a:latin typeface="Agency FB" panose="020B0503020202020204" pitchFamily="34" charset="0"/>
                <a:ea typeface="Cambria" panose="02040503050406030204" pitchFamily="18" charset="0"/>
              </a:rPr>
              <a:pPr/>
              <a:t>6/7/2021</a:t>
            </a:fld>
            <a:endParaRPr lang="en-US" b="1" dirty="0">
              <a:solidFill>
                <a:schemeClr val="tx1"/>
              </a:solidFill>
              <a:latin typeface="Agency FB" panose="020B0503020202020204" pitchFamily="34" charset="0"/>
              <a:ea typeface="Cambria" panose="02040503050406030204" pitchFamily="18" charset="0"/>
            </a:endParaRPr>
          </a:p>
        </p:txBody>
      </p:sp>
      <p:sp>
        <p:nvSpPr>
          <p:cNvPr id="10" name="Slide Number Placeholder 9"/>
          <p:cNvSpPr>
            <a:spLocks noGrp="1"/>
          </p:cNvSpPr>
          <p:nvPr>
            <p:ph type="sldNum" sz="quarter" idx="12"/>
          </p:nvPr>
        </p:nvSpPr>
        <p:spPr>
          <a:xfrm>
            <a:off x="8305800" y="6492875"/>
            <a:ext cx="381000" cy="365125"/>
          </a:xfrm>
        </p:spPr>
        <p:txBody>
          <a:bodyPr/>
          <a:lstStyle/>
          <a:p>
            <a:fld id="{B6F15528-21DE-4FAA-801E-634DDDAF4B2B}" type="slidenum">
              <a:rPr lang="en-US" b="1" smtClean="0">
                <a:solidFill>
                  <a:schemeClr val="tx1"/>
                </a:solidFill>
                <a:latin typeface="Agency FB" panose="020B0503020202020204" pitchFamily="34" charset="0"/>
                <a:ea typeface="Cambria" panose="02040503050406030204" pitchFamily="18" charset="0"/>
              </a:rPr>
              <a:pPr/>
              <a:t>10</a:t>
            </a:fld>
            <a:endParaRPr lang="en-US" b="1" dirty="0">
              <a:solidFill>
                <a:schemeClr val="tx1"/>
              </a:solidFill>
              <a:latin typeface="Agency FB" panose="020B0503020202020204" pitchFamily="34" charset="0"/>
              <a:ea typeface="Cambria" panose="02040503050406030204" pitchFamily="18" charset="0"/>
            </a:endParaRPr>
          </a:p>
        </p:txBody>
      </p:sp>
      <p:sp>
        <p:nvSpPr>
          <p:cNvPr id="11" name="Footer Placeholder 10"/>
          <p:cNvSpPr>
            <a:spLocks noGrp="1"/>
          </p:cNvSpPr>
          <p:nvPr>
            <p:ph type="ftr" sz="quarter" idx="11"/>
          </p:nvPr>
        </p:nvSpPr>
        <p:spPr>
          <a:xfrm>
            <a:off x="2667000" y="6510291"/>
            <a:ext cx="4495800" cy="365125"/>
          </a:xfrm>
        </p:spPr>
        <p:txBody>
          <a:bodyPr/>
          <a:lstStyle/>
          <a:p>
            <a:r>
              <a:rPr lang="en-US" b="1" dirty="0">
                <a:solidFill>
                  <a:schemeClr val="tx1"/>
                </a:solidFill>
                <a:latin typeface="Agency FB" panose="020B0503020202020204" pitchFamily="34" charset="0"/>
              </a:rPr>
              <a:t>Dept. of Electronics and Communication Engineering</a:t>
            </a:r>
          </a:p>
        </p:txBody>
      </p:sp>
      <p:sp>
        <p:nvSpPr>
          <p:cNvPr id="2" name="TextBox 1">
            <a:extLst>
              <a:ext uri="{FF2B5EF4-FFF2-40B4-BE49-F238E27FC236}">
                <a16:creationId xmlns:a16="http://schemas.microsoft.com/office/drawing/2014/main" id="{D0ACC13C-C407-4856-A927-FA0F03387EEB}"/>
              </a:ext>
            </a:extLst>
          </p:cNvPr>
          <p:cNvSpPr txBox="1"/>
          <p:nvPr/>
        </p:nvSpPr>
        <p:spPr>
          <a:xfrm>
            <a:off x="4602409" y="98897"/>
            <a:ext cx="4343400" cy="923330"/>
          </a:xfrm>
          <a:prstGeom prst="rect">
            <a:avLst/>
          </a:prstGeom>
          <a:noFill/>
        </p:spPr>
        <p:txBody>
          <a:bodyPr wrap="square" rtlCol="0">
            <a:spAutoFit/>
          </a:bodyPr>
          <a:lstStyle/>
          <a:p>
            <a:pPr algn="r"/>
            <a:r>
              <a:rPr lang="en-US" b="1" dirty="0">
                <a:latin typeface="Agency FB" panose="020B0503020202020204" pitchFamily="34" charset="0"/>
                <a:ea typeface="Cambria" panose="02040503050406030204" pitchFamily="18" charset="0"/>
              </a:rPr>
              <a:t>Practical Implementation of Image Processing based Vehicle Speed Monitoring System </a:t>
            </a:r>
          </a:p>
          <a:p>
            <a:pPr algn="r"/>
            <a:endParaRPr lang="en-US" b="1" dirty="0">
              <a:latin typeface="Agency FB" panose="020B0503020202020204" pitchFamily="34" charset="0"/>
              <a:ea typeface="Cambria" panose="02040503050406030204" pitchFamily="18" charset="0"/>
            </a:endParaRPr>
          </a:p>
        </p:txBody>
      </p:sp>
      <p:sp>
        <p:nvSpPr>
          <p:cNvPr id="4" name="TextBox 3"/>
          <p:cNvSpPr txBox="1"/>
          <p:nvPr/>
        </p:nvSpPr>
        <p:spPr>
          <a:xfrm>
            <a:off x="106609" y="838200"/>
            <a:ext cx="8991600" cy="6463308"/>
          </a:xfrm>
          <a:prstGeom prst="rect">
            <a:avLst/>
          </a:prstGeom>
          <a:noFill/>
        </p:spPr>
        <p:txBody>
          <a:bodyPr wrap="square" rtlCol="0">
            <a:spAutoFit/>
          </a:bodyPr>
          <a:lstStyle/>
          <a:p>
            <a:pPr marL="342900" indent="-342900" algn="just">
              <a:buAutoNum type="arabicPeriod"/>
            </a:pPr>
            <a:r>
              <a:rPr lang="en-US" b="1" dirty="0" smtClean="0">
                <a:solidFill>
                  <a:srgbClr val="000000"/>
                </a:solidFill>
                <a:latin typeface="Agency FB" panose="020B0503020202020204" pitchFamily="34" charset="0"/>
                <a:cs typeface="Times New Roman" panose="02020603050405020304" pitchFamily="18" charset="0"/>
              </a:rPr>
              <a:t>DATABASE</a:t>
            </a:r>
            <a:r>
              <a:rPr lang="en-US" b="1" dirty="0">
                <a:solidFill>
                  <a:srgbClr val="000000"/>
                </a:solidFill>
                <a:latin typeface="Agency FB" panose="020B0503020202020204" pitchFamily="34" charset="0"/>
                <a:cs typeface="Times New Roman" panose="02020603050405020304" pitchFamily="18" charset="0"/>
              </a:rPr>
              <a:t>: </a:t>
            </a:r>
            <a:r>
              <a:rPr lang="en-US" dirty="0">
                <a:solidFill>
                  <a:srgbClr val="000000"/>
                </a:solidFill>
                <a:latin typeface="Agency FB" panose="020B0503020202020204" pitchFamily="34" charset="0"/>
                <a:cs typeface="Times New Roman" panose="02020603050405020304" pitchFamily="18" charset="0"/>
              </a:rPr>
              <a:t>The input is taken in the form of a video which is captured using a camera whose screen size will be 1280x1024. For the data base, 4 videos of similar resolution </a:t>
            </a:r>
            <a:r>
              <a:rPr lang="en-US" dirty="0" smtClean="0">
                <a:solidFill>
                  <a:srgbClr val="000000"/>
                </a:solidFill>
                <a:latin typeface="Agency FB" panose="020B0503020202020204" pitchFamily="34" charset="0"/>
                <a:cs typeface="Times New Roman" panose="02020603050405020304" pitchFamily="18" charset="0"/>
              </a:rPr>
              <a:t>are taken.</a:t>
            </a:r>
          </a:p>
          <a:p>
            <a:pPr marL="342900" indent="-342900" algn="just">
              <a:buAutoNum type="arabicPeriod"/>
            </a:pPr>
            <a:r>
              <a:rPr lang="en-US" b="1" dirty="0" smtClean="0">
                <a:solidFill>
                  <a:srgbClr val="000000"/>
                </a:solidFill>
                <a:latin typeface="Agency FB" panose="020B0503020202020204" pitchFamily="34" charset="0"/>
                <a:cs typeface="Times New Roman" panose="02020603050405020304" pitchFamily="18" charset="0"/>
              </a:rPr>
              <a:t>FOREGROUND DETECTION:</a:t>
            </a:r>
            <a:r>
              <a:rPr lang="en-US" dirty="0" smtClean="0">
                <a:solidFill>
                  <a:srgbClr val="000000"/>
                </a:solidFill>
                <a:latin typeface="Agency FB" panose="020B0503020202020204" pitchFamily="34" charset="0"/>
                <a:cs typeface="Times New Roman" panose="02020603050405020304" pitchFamily="18" charset="0"/>
              </a:rPr>
              <a:t> It is based on Adaptive Background Subtraction which is called as Gaussian Mixture model where the background of the image is subtracted to detect the required object by comparing the pixel value with the threshold value and classified into foreground and background image.</a:t>
            </a:r>
          </a:p>
          <a:p>
            <a:pPr marL="342900" indent="-342900" algn="just">
              <a:buAutoNum type="arabicPeriod"/>
            </a:pPr>
            <a:r>
              <a:rPr lang="en-US" b="1" dirty="0" smtClean="0">
                <a:solidFill>
                  <a:srgbClr val="000000"/>
                </a:solidFill>
                <a:latin typeface="Agency FB" panose="020B0503020202020204" pitchFamily="34" charset="0"/>
                <a:cs typeface="Times New Roman" panose="02020603050405020304" pitchFamily="18" charset="0"/>
              </a:rPr>
              <a:t>DBSCAN(Density based Spatial clustering of Application with Noise): </a:t>
            </a:r>
            <a:r>
              <a:rPr lang="en-US" dirty="0" smtClean="0">
                <a:solidFill>
                  <a:srgbClr val="000000"/>
                </a:solidFill>
                <a:latin typeface="Agency FB" panose="020B0503020202020204" pitchFamily="34" charset="0"/>
                <a:cs typeface="Times New Roman" panose="02020603050405020304" pitchFamily="18" charset="0"/>
              </a:rPr>
              <a:t>The set of foreground points are specified using clusters which are given by Gaussian mixture model which are closely packed together to form an outline which is marked by bounding boxes.</a:t>
            </a:r>
          </a:p>
          <a:p>
            <a:pPr marL="342900" indent="-342900" algn="just">
              <a:buAutoNum type="arabicPeriod"/>
            </a:pPr>
            <a:r>
              <a:rPr lang="en-US" b="1" dirty="0" smtClean="0">
                <a:solidFill>
                  <a:srgbClr val="000000"/>
                </a:solidFill>
                <a:latin typeface="Agency FB" panose="020B0503020202020204" pitchFamily="34" charset="0"/>
                <a:cs typeface="Times New Roman" panose="02020603050405020304" pitchFamily="18" charset="0"/>
              </a:rPr>
              <a:t>BOUNDING BOXES: </a:t>
            </a:r>
            <a:r>
              <a:rPr lang="en-US" dirty="0" smtClean="0">
                <a:solidFill>
                  <a:srgbClr val="000000"/>
                </a:solidFill>
                <a:latin typeface="Agency FB" panose="020B0503020202020204" pitchFamily="34" charset="0"/>
                <a:cs typeface="Times New Roman" panose="02020603050405020304" pitchFamily="18" charset="0"/>
              </a:rPr>
              <a:t>They are circumcised rectangles used for easy representation of the clusters.</a:t>
            </a:r>
          </a:p>
          <a:p>
            <a:pPr marL="342900" indent="-342900" algn="just">
              <a:buAutoNum type="arabicPeriod"/>
            </a:pPr>
            <a:r>
              <a:rPr lang="en-US" b="1" dirty="0" smtClean="0">
                <a:solidFill>
                  <a:srgbClr val="000000"/>
                </a:solidFill>
                <a:latin typeface="Agency FB" panose="020B0503020202020204" pitchFamily="34" charset="0"/>
                <a:cs typeface="Times New Roman" panose="02020603050405020304" pitchFamily="18" charset="0"/>
              </a:rPr>
              <a:t>DETECTION PATH USING KALMAN FILTER: </a:t>
            </a:r>
            <a:r>
              <a:rPr lang="en-US" dirty="0" smtClean="0">
                <a:solidFill>
                  <a:srgbClr val="000000"/>
                </a:solidFill>
                <a:latin typeface="Agency FB" panose="020B0503020202020204" pitchFamily="34" charset="0"/>
                <a:cs typeface="Times New Roman" panose="02020603050405020304" pitchFamily="18" charset="0"/>
              </a:rPr>
              <a:t>It uses series of measurements over a period of time which includes statistical noise, inaccuracies and estimates the value of unknown variable. It’s working simply is based on predicting the current state variable along with uncertainties and calculating the next state variables and then updating the previous state variables.</a:t>
            </a:r>
          </a:p>
          <a:p>
            <a:pPr marL="342900" indent="-342900" algn="just">
              <a:buAutoNum type="arabicPeriod"/>
            </a:pPr>
            <a:r>
              <a:rPr lang="en-US" b="1" dirty="0" smtClean="0">
                <a:solidFill>
                  <a:srgbClr val="000000"/>
                </a:solidFill>
                <a:latin typeface="Agency FB" panose="020B0503020202020204" pitchFamily="34" charset="0"/>
                <a:cs typeface="Times New Roman" panose="02020603050405020304" pitchFamily="18" charset="0"/>
              </a:rPr>
              <a:t>ESTIMATION OF AVERAGE VELOCITY: </a:t>
            </a:r>
            <a:r>
              <a:rPr lang="en-US" dirty="0" smtClean="0">
                <a:solidFill>
                  <a:srgbClr val="000000"/>
                </a:solidFill>
                <a:latin typeface="Agency FB" panose="020B0503020202020204" pitchFamily="34" charset="0"/>
                <a:cs typeface="Times New Roman" panose="02020603050405020304" pitchFamily="18" charset="0"/>
              </a:rPr>
              <a:t>(distance/no. of frames)*k</a:t>
            </a:r>
          </a:p>
          <a:p>
            <a:pPr algn="just"/>
            <a:r>
              <a:rPr lang="en-US" dirty="0">
                <a:solidFill>
                  <a:srgbClr val="000000"/>
                </a:solidFill>
                <a:latin typeface="Agency FB" panose="020B0503020202020204" pitchFamily="34" charset="0"/>
                <a:cs typeface="Times New Roman" panose="02020603050405020304" pitchFamily="18" charset="0"/>
              </a:rPr>
              <a:t> </a:t>
            </a:r>
            <a:r>
              <a:rPr lang="en-US" dirty="0" smtClean="0">
                <a:solidFill>
                  <a:srgbClr val="000000"/>
                </a:solidFill>
                <a:latin typeface="Agency FB" panose="020B0503020202020204" pitchFamily="34" charset="0"/>
                <a:cs typeface="Times New Roman" panose="02020603050405020304" pitchFamily="18" charset="0"/>
              </a:rPr>
              <a:t>        let the distance be assumed as 10m</a:t>
            </a:r>
          </a:p>
          <a:p>
            <a:pPr algn="just"/>
            <a:r>
              <a:rPr lang="en-US" dirty="0">
                <a:solidFill>
                  <a:srgbClr val="000000"/>
                </a:solidFill>
                <a:latin typeface="Agency FB" panose="020B0503020202020204" pitchFamily="34" charset="0"/>
                <a:cs typeface="Times New Roman" panose="02020603050405020304" pitchFamily="18" charset="0"/>
              </a:rPr>
              <a:t> </a:t>
            </a:r>
            <a:r>
              <a:rPr lang="en-US" dirty="0" smtClean="0">
                <a:solidFill>
                  <a:srgbClr val="000000"/>
                </a:solidFill>
                <a:latin typeface="Agency FB" panose="020B0503020202020204" pitchFamily="34" charset="0"/>
                <a:cs typeface="Times New Roman" panose="02020603050405020304" pitchFamily="18" charset="0"/>
              </a:rPr>
              <a:t>        no. of frames= the difference between final frame and initial frame</a:t>
            </a:r>
          </a:p>
          <a:p>
            <a:r>
              <a:rPr lang="en-US" dirty="0">
                <a:solidFill>
                  <a:srgbClr val="000000"/>
                </a:solidFill>
                <a:latin typeface="Agency FB" panose="020B0503020202020204" pitchFamily="34" charset="0"/>
                <a:cs typeface="Times New Roman" panose="02020603050405020304" pitchFamily="18" charset="0"/>
              </a:rPr>
              <a:t> </a:t>
            </a:r>
            <a:r>
              <a:rPr lang="en-US" dirty="0" smtClean="0">
                <a:solidFill>
                  <a:srgbClr val="000000"/>
                </a:solidFill>
                <a:latin typeface="Agency FB" panose="020B0503020202020204" pitchFamily="34" charset="0"/>
                <a:cs typeface="Times New Roman" panose="02020603050405020304" pitchFamily="18" charset="0"/>
              </a:rPr>
              <a:t>        </a:t>
            </a:r>
            <a:r>
              <a:rPr lang="en-US" dirty="0">
                <a:latin typeface="Agency FB" panose="020B0503020202020204" pitchFamily="34" charset="0"/>
              </a:rPr>
              <a:t>k=constant value</a:t>
            </a:r>
          </a:p>
          <a:p>
            <a:r>
              <a:rPr lang="en-US" dirty="0" smtClean="0">
                <a:latin typeface="Agency FB" panose="020B0503020202020204" pitchFamily="34" charset="0"/>
              </a:rPr>
              <a:t>         for </a:t>
            </a:r>
            <a:r>
              <a:rPr lang="en-US" dirty="0">
                <a:latin typeface="Agency FB" panose="020B0503020202020204" pitchFamily="34" charset="0"/>
              </a:rPr>
              <a:t>the first vehicle, the speed is assumed and then the constant value k is calculated.</a:t>
            </a:r>
            <a:r>
              <a:rPr lang="en-IN" dirty="0"/>
              <a:t> </a:t>
            </a:r>
            <a:r>
              <a:rPr lang="en-IN" dirty="0">
                <a:latin typeface="Agency FB" panose="020B0503020202020204" pitchFamily="34" charset="0"/>
              </a:rPr>
              <a:t>With respect to the </a:t>
            </a:r>
            <a:r>
              <a:rPr lang="en-IN" dirty="0" smtClean="0">
                <a:latin typeface="Agency FB" panose="020B0503020202020204" pitchFamily="34" charset="0"/>
              </a:rPr>
              <a:t>calculated</a:t>
            </a:r>
          </a:p>
          <a:p>
            <a:r>
              <a:rPr lang="en-US" dirty="0">
                <a:solidFill>
                  <a:srgbClr val="000000"/>
                </a:solidFill>
                <a:latin typeface="Agency FB" panose="020B0503020202020204" pitchFamily="34" charset="0"/>
                <a:cs typeface="Times New Roman" panose="02020603050405020304" pitchFamily="18" charset="0"/>
              </a:rPr>
              <a:t> </a:t>
            </a:r>
            <a:r>
              <a:rPr lang="en-US" dirty="0" smtClean="0">
                <a:solidFill>
                  <a:srgbClr val="000000"/>
                </a:solidFill>
                <a:latin typeface="Agency FB" panose="020B0503020202020204" pitchFamily="34" charset="0"/>
                <a:cs typeface="Times New Roman" panose="02020603050405020304" pitchFamily="18" charset="0"/>
              </a:rPr>
              <a:t>        </a:t>
            </a:r>
            <a:r>
              <a:rPr lang="en-IN" dirty="0">
                <a:latin typeface="Agency FB" panose="020B0503020202020204" pitchFamily="34" charset="0"/>
              </a:rPr>
              <a:t>k value, the speed of  remaining vehicles is </a:t>
            </a:r>
            <a:r>
              <a:rPr lang="en-IN" dirty="0" smtClean="0">
                <a:latin typeface="Agency FB" panose="020B0503020202020204" pitchFamily="34" charset="0"/>
              </a:rPr>
              <a:t>calculated using the formula.</a:t>
            </a:r>
            <a:endParaRPr lang="en-IN" dirty="0">
              <a:latin typeface="Agency FB" panose="020B0503020202020204" pitchFamily="34" charset="0"/>
            </a:endParaRPr>
          </a:p>
          <a:p>
            <a:endParaRPr lang="en-US" dirty="0" smtClean="0">
              <a:solidFill>
                <a:srgbClr val="000000"/>
              </a:solidFill>
              <a:latin typeface="Agency FB" panose="020B0503020202020204" pitchFamily="34" charset="0"/>
              <a:cs typeface="Times New Roman" panose="02020603050405020304" pitchFamily="18" charset="0"/>
            </a:endParaRPr>
          </a:p>
          <a:p>
            <a:endParaRPr lang="en-US" dirty="0" smtClean="0">
              <a:solidFill>
                <a:srgbClr val="000000"/>
              </a:solidFill>
              <a:latin typeface="Agency FB" panose="020B0503020202020204" pitchFamily="34" charset="0"/>
              <a:cs typeface="Times New Roman" panose="02020603050405020304" pitchFamily="18" charset="0"/>
            </a:endParaRPr>
          </a:p>
          <a:p>
            <a:pPr marL="342900" indent="-342900">
              <a:buAutoNum type="arabicPeriod"/>
            </a:pPr>
            <a:endParaRPr lang="en-IN" dirty="0">
              <a:solidFill>
                <a:srgbClr val="000000"/>
              </a:solidFill>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2143041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a:xfrm>
            <a:off x="457200" y="6492875"/>
            <a:ext cx="1066800" cy="365125"/>
          </a:xfrm>
        </p:spPr>
        <p:txBody>
          <a:bodyPr/>
          <a:lstStyle/>
          <a:p>
            <a:fld id="{3825BBD7-8E55-4B7B-AFB4-4AB7D7366DD2}" type="datetime1">
              <a:rPr lang="en-US" b="1" smtClean="0">
                <a:solidFill>
                  <a:schemeClr val="tx1"/>
                </a:solidFill>
                <a:latin typeface="Agency FB" panose="020B0503020202020204" pitchFamily="34" charset="0"/>
                <a:ea typeface="Cambria" panose="02040503050406030204" pitchFamily="18" charset="0"/>
              </a:rPr>
              <a:pPr/>
              <a:t>6/7/2021</a:t>
            </a:fld>
            <a:endParaRPr lang="en-US" b="1" dirty="0">
              <a:solidFill>
                <a:schemeClr val="tx1"/>
              </a:solidFill>
              <a:latin typeface="Agency FB" panose="020B0503020202020204" pitchFamily="34" charset="0"/>
              <a:ea typeface="Cambria" panose="02040503050406030204" pitchFamily="18" charset="0"/>
            </a:endParaRPr>
          </a:p>
        </p:txBody>
      </p:sp>
      <p:sp>
        <p:nvSpPr>
          <p:cNvPr id="10" name="Slide Number Placeholder 9"/>
          <p:cNvSpPr>
            <a:spLocks noGrp="1"/>
          </p:cNvSpPr>
          <p:nvPr>
            <p:ph type="sldNum" sz="quarter" idx="12"/>
          </p:nvPr>
        </p:nvSpPr>
        <p:spPr>
          <a:xfrm>
            <a:off x="8305800" y="6492875"/>
            <a:ext cx="381000" cy="365125"/>
          </a:xfrm>
        </p:spPr>
        <p:txBody>
          <a:bodyPr/>
          <a:lstStyle/>
          <a:p>
            <a:fld id="{B6F15528-21DE-4FAA-801E-634DDDAF4B2B}" type="slidenum">
              <a:rPr lang="en-US" b="1" smtClean="0">
                <a:solidFill>
                  <a:schemeClr val="tx1"/>
                </a:solidFill>
                <a:latin typeface="Agency FB" panose="020B0503020202020204" pitchFamily="34" charset="0"/>
                <a:ea typeface="Cambria" panose="02040503050406030204" pitchFamily="18" charset="0"/>
              </a:rPr>
              <a:pPr/>
              <a:t>11</a:t>
            </a:fld>
            <a:endParaRPr lang="en-US" b="1" dirty="0">
              <a:solidFill>
                <a:schemeClr val="tx1"/>
              </a:solidFill>
              <a:latin typeface="Agency FB" panose="020B0503020202020204" pitchFamily="34" charset="0"/>
              <a:ea typeface="Cambria" panose="02040503050406030204" pitchFamily="18" charset="0"/>
            </a:endParaRPr>
          </a:p>
        </p:txBody>
      </p:sp>
      <p:sp>
        <p:nvSpPr>
          <p:cNvPr id="11" name="Footer Placeholder 10"/>
          <p:cNvSpPr>
            <a:spLocks noGrp="1"/>
          </p:cNvSpPr>
          <p:nvPr>
            <p:ph type="ftr" sz="quarter" idx="11"/>
          </p:nvPr>
        </p:nvSpPr>
        <p:spPr>
          <a:xfrm>
            <a:off x="2667000" y="6492874"/>
            <a:ext cx="4495800" cy="365125"/>
          </a:xfrm>
        </p:spPr>
        <p:txBody>
          <a:bodyPr/>
          <a:lstStyle/>
          <a:p>
            <a:r>
              <a:rPr lang="en-US" b="1" dirty="0">
                <a:solidFill>
                  <a:schemeClr val="tx1"/>
                </a:solidFill>
                <a:latin typeface="Agency FB" panose="020B0503020202020204" pitchFamily="34" charset="0"/>
              </a:rPr>
              <a:t>Dept. of Electronics and Communication Engineering</a:t>
            </a:r>
          </a:p>
        </p:txBody>
      </p:sp>
      <p:sp>
        <p:nvSpPr>
          <p:cNvPr id="2" name="TextBox 1">
            <a:extLst>
              <a:ext uri="{FF2B5EF4-FFF2-40B4-BE49-F238E27FC236}">
                <a16:creationId xmlns:a16="http://schemas.microsoft.com/office/drawing/2014/main" id="{D0ACC13C-C407-4856-A927-FA0F03387EEB}"/>
              </a:ext>
            </a:extLst>
          </p:cNvPr>
          <p:cNvSpPr txBox="1"/>
          <p:nvPr/>
        </p:nvSpPr>
        <p:spPr>
          <a:xfrm>
            <a:off x="4602409" y="98897"/>
            <a:ext cx="4343400" cy="923330"/>
          </a:xfrm>
          <a:prstGeom prst="rect">
            <a:avLst/>
          </a:prstGeom>
          <a:noFill/>
        </p:spPr>
        <p:txBody>
          <a:bodyPr wrap="square" rtlCol="0">
            <a:spAutoFit/>
          </a:bodyPr>
          <a:lstStyle/>
          <a:p>
            <a:pPr algn="r"/>
            <a:r>
              <a:rPr lang="en-US" b="1" dirty="0">
                <a:latin typeface="Agency FB" panose="020B0503020202020204" pitchFamily="34" charset="0"/>
                <a:ea typeface="Cambria" panose="02040503050406030204" pitchFamily="18" charset="0"/>
              </a:rPr>
              <a:t>Practical Implementation of Image Processing based Vehicle Speed Monitoring System </a:t>
            </a:r>
          </a:p>
          <a:p>
            <a:pPr algn="r"/>
            <a:endParaRPr lang="en-US" b="1" dirty="0">
              <a:latin typeface="Agency FB" panose="020B0503020202020204" pitchFamily="34" charset="0"/>
              <a:ea typeface="Cambria" panose="02040503050406030204" pitchFamily="18" charset="0"/>
            </a:endParaRPr>
          </a:p>
        </p:txBody>
      </p:sp>
      <p:sp>
        <p:nvSpPr>
          <p:cNvPr id="3" name="TextBox 2"/>
          <p:cNvSpPr txBox="1"/>
          <p:nvPr/>
        </p:nvSpPr>
        <p:spPr>
          <a:xfrm>
            <a:off x="152400" y="1022227"/>
            <a:ext cx="8793409" cy="646331"/>
          </a:xfrm>
          <a:prstGeom prst="rect">
            <a:avLst/>
          </a:prstGeom>
          <a:noFill/>
        </p:spPr>
        <p:txBody>
          <a:bodyPr wrap="square" rtlCol="0">
            <a:spAutoFit/>
          </a:bodyPr>
          <a:lstStyle/>
          <a:p>
            <a:pPr algn="just"/>
            <a:r>
              <a:rPr lang="en-US" b="1" dirty="0" smtClean="0">
                <a:latin typeface="Agency FB" panose="020B0503020202020204" pitchFamily="34" charset="0"/>
              </a:rPr>
              <a:t>7.  VISUALIZE: </a:t>
            </a:r>
            <a:r>
              <a:rPr lang="en-US" dirty="0" smtClean="0">
                <a:latin typeface="Agency FB" panose="020B0503020202020204" pitchFamily="34" charset="0"/>
              </a:rPr>
              <a:t>It is simply testing where series of videos are taken into consideration and techniques mentioned are performed and concluded whether the respective vehicles exceeded the speed or not.</a:t>
            </a:r>
            <a:endParaRPr lang="en-US" b="1" dirty="0" smtClean="0">
              <a:latin typeface="Agency FB" panose="020B0503020202020204" pitchFamily="34" charset="0"/>
            </a:endParaRPr>
          </a:p>
        </p:txBody>
      </p:sp>
      <p:sp>
        <p:nvSpPr>
          <p:cNvPr id="12" name="TextBox 11"/>
          <p:cNvSpPr txBox="1"/>
          <p:nvPr/>
        </p:nvSpPr>
        <p:spPr>
          <a:xfrm>
            <a:off x="228600" y="1839709"/>
            <a:ext cx="3352800" cy="461665"/>
          </a:xfrm>
          <a:prstGeom prst="rect">
            <a:avLst/>
          </a:prstGeom>
          <a:noFill/>
        </p:spPr>
        <p:txBody>
          <a:bodyPr wrap="square" rtlCol="0">
            <a:spAutoFit/>
          </a:bodyPr>
          <a:lstStyle/>
          <a:p>
            <a:r>
              <a:rPr lang="en-IN" sz="2400" b="1" dirty="0" smtClean="0">
                <a:latin typeface="Agency FB" panose="020B0503020202020204" pitchFamily="34" charset="0"/>
              </a:rPr>
              <a:t>HARDWARE SETUP</a:t>
            </a:r>
            <a:endParaRPr lang="en-IN" sz="2400" b="1" dirty="0">
              <a:latin typeface="Agency FB" panose="020B0503020202020204" pitchFamily="34" charset="0"/>
            </a:endParaRPr>
          </a:p>
        </p:txBody>
      </p:sp>
      <p:sp>
        <p:nvSpPr>
          <p:cNvPr id="14" name="TextBox 13"/>
          <p:cNvSpPr txBox="1"/>
          <p:nvPr/>
        </p:nvSpPr>
        <p:spPr>
          <a:xfrm>
            <a:off x="4267200" y="2475411"/>
            <a:ext cx="4038600" cy="2308324"/>
          </a:xfrm>
          <a:prstGeom prst="rect">
            <a:avLst/>
          </a:prstGeom>
          <a:noFill/>
        </p:spPr>
        <p:txBody>
          <a:bodyPr wrap="square" rtlCol="0">
            <a:spAutoFit/>
          </a:bodyPr>
          <a:lstStyle/>
          <a:p>
            <a:pPr marL="285750" indent="-285750" algn="just">
              <a:buFont typeface="Arial" panose="020B0604020202020204" pitchFamily="34" charset="0"/>
              <a:buChar char="•"/>
            </a:pPr>
            <a:r>
              <a:rPr lang="en-IN" dirty="0" smtClean="0">
                <a:latin typeface="Agency FB" panose="020B0503020202020204" pitchFamily="34" charset="0"/>
              </a:rPr>
              <a:t>The hardware setup is shown in the image where laptop and phone are connected through IP address of WI-FI using an app called IP Webcam. </a:t>
            </a:r>
          </a:p>
          <a:p>
            <a:pPr marL="285750" indent="-285750" algn="just">
              <a:buFont typeface="Arial" panose="020B0604020202020204" pitchFamily="34" charset="0"/>
              <a:buChar char="•"/>
            </a:pPr>
            <a:r>
              <a:rPr lang="en-IN" dirty="0" smtClean="0">
                <a:latin typeface="Agency FB" panose="020B0503020202020204" pitchFamily="34" charset="0"/>
              </a:rPr>
              <a:t>The phone camera is used to record the movement of the vehicle. </a:t>
            </a:r>
          </a:p>
          <a:p>
            <a:pPr marL="285750" indent="-285750" algn="just">
              <a:buFont typeface="Arial" panose="020B0604020202020204" pitchFamily="34" charset="0"/>
              <a:buChar char="•"/>
            </a:pPr>
            <a:r>
              <a:rPr lang="en-IN" dirty="0" smtClean="0">
                <a:latin typeface="Agency FB" panose="020B0503020202020204" pitchFamily="34" charset="0"/>
              </a:rPr>
              <a:t>The speed of the vehicle is calculated and displayed using the algorithm developed in the MATLAB software.  </a:t>
            </a:r>
            <a:endParaRPr lang="en-IN" dirty="0">
              <a:latin typeface="Agency FB" panose="020B0503020202020204" pitchFamily="34" charset="0"/>
            </a:endParaRPr>
          </a:p>
        </p:txBody>
      </p:sp>
      <p:pic>
        <p:nvPicPr>
          <p:cNvPr id="15" name="Picture 14"/>
          <p:cNvPicPr/>
          <p:nvPr/>
        </p:nvPicPr>
        <p:blipFill>
          <a:blip r:embed="rId2" cstate="print">
            <a:extLst>
              <a:ext uri="{28A0092B-C50C-407E-A947-70E740481C1C}">
                <a14:useLocalDpi xmlns:a14="http://schemas.microsoft.com/office/drawing/2010/main" val="0"/>
              </a:ext>
            </a:extLst>
          </a:blip>
          <a:stretch>
            <a:fillRect/>
          </a:stretch>
        </p:blipFill>
        <p:spPr>
          <a:xfrm>
            <a:off x="337457" y="2438400"/>
            <a:ext cx="3581400" cy="2788841"/>
          </a:xfrm>
          <a:prstGeom prst="rect">
            <a:avLst/>
          </a:prstGeom>
        </p:spPr>
      </p:pic>
    </p:spTree>
    <p:extLst>
      <p:ext uri="{BB962C8B-B14F-4D97-AF65-F5344CB8AC3E}">
        <p14:creationId xmlns:p14="http://schemas.microsoft.com/office/powerpoint/2010/main" val="10273369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a:xfrm>
            <a:off x="457200" y="6492875"/>
            <a:ext cx="1066800" cy="365125"/>
          </a:xfrm>
        </p:spPr>
        <p:txBody>
          <a:bodyPr/>
          <a:lstStyle/>
          <a:p>
            <a:fld id="{3825BBD7-8E55-4B7B-AFB4-4AB7D7366DD2}" type="datetime1">
              <a:rPr lang="en-US" b="1" smtClean="0">
                <a:solidFill>
                  <a:schemeClr val="tx1"/>
                </a:solidFill>
                <a:latin typeface="Agency FB" panose="020B0503020202020204" pitchFamily="34" charset="0"/>
                <a:ea typeface="Cambria" panose="02040503050406030204" pitchFamily="18" charset="0"/>
              </a:rPr>
              <a:pPr/>
              <a:t>6/7/2021</a:t>
            </a:fld>
            <a:endParaRPr lang="en-US" b="1" dirty="0">
              <a:solidFill>
                <a:schemeClr val="tx1"/>
              </a:solidFill>
              <a:latin typeface="Agency FB" panose="020B0503020202020204" pitchFamily="34" charset="0"/>
              <a:ea typeface="Cambria" panose="02040503050406030204" pitchFamily="18" charset="0"/>
            </a:endParaRPr>
          </a:p>
        </p:txBody>
      </p:sp>
      <p:sp>
        <p:nvSpPr>
          <p:cNvPr id="10" name="Slide Number Placeholder 9"/>
          <p:cNvSpPr>
            <a:spLocks noGrp="1"/>
          </p:cNvSpPr>
          <p:nvPr>
            <p:ph type="sldNum" sz="quarter" idx="12"/>
          </p:nvPr>
        </p:nvSpPr>
        <p:spPr>
          <a:xfrm>
            <a:off x="8305800" y="6492875"/>
            <a:ext cx="381000" cy="365125"/>
          </a:xfrm>
        </p:spPr>
        <p:txBody>
          <a:bodyPr/>
          <a:lstStyle/>
          <a:p>
            <a:fld id="{B6F15528-21DE-4FAA-801E-634DDDAF4B2B}" type="slidenum">
              <a:rPr lang="en-US" b="1" smtClean="0">
                <a:solidFill>
                  <a:schemeClr val="tx1"/>
                </a:solidFill>
                <a:latin typeface="Agency FB" panose="020B0503020202020204" pitchFamily="34" charset="0"/>
                <a:ea typeface="Cambria" panose="02040503050406030204" pitchFamily="18" charset="0"/>
              </a:rPr>
              <a:pPr/>
              <a:t>12</a:t>
            </a:fld>
            <a:endParaRPr lang="en-US" b="1" dirty="0">
              <a:solidFill>
                <a:schemeClr val="tx1"/>
              </a:solidFill>
              <a:latin typeface="Agency FB" panose="020B0503020202020204" pitchFamily="34" charset="0"/>
              <a:ea typeface="Cambria" panose="02040503050406030204" pitchFamily="18" charset="0"/>
            </a:endParaRPr>
          </a:p>
        </p:txBody>
      </p:sp>
      <p:sp>
        <p:nvSpPr>
          <p:cNvPr id="11" name="Footer Placeholder 10"/>
          <p:cNvSpPr>
            <a:spLocks noGrp="1"/>
          </p:cNvSpPr>
          <p:nvPr>
            <p:ph type="ftr" sz="quarter" idx="11"/>
          </p:nvPr>
        </p:nvSpPr>
        <p:spPr>
          <a:xfrm>
            <a:off x="2667000" y="6492874"/>
            <a:ext cx="4495800" cy="365125"/>
          </a:xfrm>
        </p:spPr>
        <p:txBody>
          <a:bodyPr/>
          <a:lstStyle/>
          <a:p>
            <a:r>
              <a:rPr lang="en-US" b="1" dirty="0">
                <a:solidFill>
                  <a:schemeClr val="tx1"/>
                </a:solidFill>
                <a:latin typeface="Agency FB" panose="020B0503020202020204" pitchFamily="34" charset="0"/>
              </a:rPr>
              <a:t>Dept. of Electronics and Communication Engineering</a:t>
            </a:r>
          </a:p>
        </p:txBody>
      </p:sp>
      <p:sp>
        <p:nvSpPr>
          <p:cNvPr id="2" name="TextBox 1">
            <a:extLst>
              <a:ext uri="{FF2B5EF4-FFF2-40B4-BE49-F238E27FC236}">
                <a16:creationId xmlns:a16="http://schemas.microsoft.com/office/drawing/2014/main" id="{D0ACC13C-C407-4856-A927-FA0F03387EEB}"/>
              </a:ext>
            </a:extLst>
          </p:cNvPr>
          <p:cNvSpPr txBox="1"/>
          <p:nvPr/>
        </p:nvSpPr>
        <p:spPr>
          <a:xfrm>
            <a:off x="4602409" y="98897"/>
            <a:ext cx="4343400" cy="923330"/>
          </a:xfrm>
          <a:prstGeom prst="rect">
            <a:avLst/>
          </a:prstGeom>
          <a:noFill/>
        </p:spPr>
        <p:txBody>
          <a:bodyPr wrap="square" rtlCol="0">
            <a:spAutoFit/>
          </a:bodyPr>
          <a:lstStyle/>
          <a:p>
            <a:pPr algn="r"/>
            <a:r>
              <a:rPr lang="en-US" b="1" dirty="0">
                <a:latin typeface="Agency FB" panose="020B0503020202020204" pitchFamily="34" charset="0"/>
                <a:ea typeface="Cambria" panose="02040503050406030204" pitchFamily="18" charset="0"/>
              </a:rPr>
              <a:t>Practical Implementation of Image Processing based Vehicle Speed Monitoring System </a:t>
            </a:r>
          </a:p>
          <a:p>
            <a:pPr algn="r"/>
            <a:endParaRPr lang="en-US" b="1" dirty="0">
              <a:latin typeface="Agency FB" panose="020B0503020202020204" pitchFamily="34" charset="0"/>
              <a:ea typeface="Cambria" panose="02040503050406030204" pitchFamily="18" charset="0"/>
            </a:endParaRPr>
          </a:p>
        </p:txBody>
      </p:sp>
      <p:pic>
        <p:nvPicPr>
          <p:cNvPr id="4" name="WhatsApp Video 2021-04-07 at 7.02.09 P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43000" y="1219200"/>
            <a:ext cx="7162800" cy="3657600"/>
          </a:xfrm>
          <a:prstGeom prst="rect">
            <a:avLst/>
          </a:prstGeom>
        </p:spPr>
      </p:pic>
      <p:sp>
        <p:nvSpPr>
          <p:cNvPr id="5" name="Rectangle 4"/>
          <p:cNvSpPr/>
          <p:nvPr/>
        </p:nvSpPr>
        <p:spPr>
          <a:xfrm>
            <a:off x="3810000" y="5303073"/>
            <a:ext cx="7162800" cy="369332"/>
          </a:xfrm>
          <a:prstGeom prst="rect">
            <a:avLst/>
          </a:prstGeom>
        </p:spPr>
        <p:txBody>
          <a:bodyPr wrap="square">
            <a:spAutoFit/>
          </a:bodyPr>
          <a:lstStyle/>
          <a:p>
            <a:r>
              <a:rPr lang="en-US" dirty="0" smtClean="0">
                <a:latin typeface="Agency FB" panose="020B0503020202020204" pitchFamily="34" charset="0"/>
                <a:cs typeface="Times New Roman" panose="02020603050405020304" pitchFamily="18" charset="0"/>
              </a:rPr>
              <a:t>Working of hardware setup</a:t>
            </a:r>
            <a:endParaRPr lang="en-IN" dirty="0">
              <a:latin typeface="Agency FB" panose="020B0503020202020204" pitchFamily="34" charset="0"/>
              <a:cs typeface="Times New Roman" panose="02020603050405020304" pitchFamily="18" charset="0"/>
            </a:endParaRPr>
          </a:p>
        </p:txBody>
      </p:sp>
    </p:spTree>
    <p:extLst>
      <p:ext uri="{BB962C8B-B14F-4D97-AF65-F5344CB8AC3E}">
        <p14:creationId xmlns:p14="http://schemas.microsoft.com/office/powerpoint/2010/main" val="37684505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a:xfrm>
            <a:off x="457200" y="6492875"/>
            <a:ext cx="1066800" cy="365125"/>
          </a:xfrm>
        </p:spPr>
        <p:txBody>
          <a:bodyPr/>
          <a:lstStyle/>
          <a:p>
            <a:fld id="{3825BBD7-8E55-4B7B-AFB4-4AB7D7366DD2}" type="datetime1">
              <a:rPr lang="en-US" b="1" smtClean="0">
                <a:solidFill>
                  <a:schemeClr val="tx1"/>
                </a:solidFill>
                <a:latin typeface="Agency FB" panose="020B0503020202020204" pitchFamily="34" charset="0"/>
                <a:ea typeface="Cambria" panose="02040503050406030204" pitchFamily="18" charset="0"/>
              </a:rPr>
              <a:pPr/>
              <a:t>6/7/2021</a:t>
            </a:fld>
            <a:endParaRPr lang="en-US" b="1" dirty="0">
              <a:solidFill>
                <a:schemeClr val="tx1"/>
              </a:solidFill>
              <a:latin typeface="Agency FB" panose="020B0503020202020204" pitchFamily="34" charset="0"/>
              <a:ea typeface="Cambria" panose="02040503050406030204" pitchFamily="18" charset="0"/>
            </a:endParaRPr>
          </a:p>
        </p:txBody>
      </p:sp>
      <p:sp>
        <p:nvSpPr>
          <p:cNvPr id="10" name="Slide Number Placeholder 9"/>
          <p:cNvSpPr>
            <a:spLocks noGrp="1"/>
          </p:cNvSpPr>
          <p:nvPr>
            <p:ph type="sldNum" sz="quarter" idx="12"/>
          </p:nvPr>
        </p:nvSpPr>
        <p:spPr>
          <a:xfrm>
            <a:off x="8305800" y="6492875"/>
            <a:ext cx="381000" cy="365125"/>
          </a:xfrm>
        </p:spPr>
        <p:txBody>
          <a:bodyPr/>
          <a:lstStyle/>
          <a:p>
            <a:fld id="{B6F15528-21DE-4FAA-801E-634DDDAF4B2B}" type="slidenum">
              <a:rPr lang="en-US" b="1" smtClean="0">
                <a:solidFill>
                  <a:schemeClr val="tx1"/>
                </a:solidFill>
                <a:latin typeface="Agency FB" panose="020B0503020202020204" pitchFamily="34" charset="0"/>
                <a:ea typeface="Cambria" panose="02040503050406030204" pitchFamily="18" charset="0"/>
              </a:rPr>
              <a:pPr/>
              <a:t>13</a:t>
            </a:fld>
            <a:endParaRPr lang="en-US" b="1" dirty="0">
              <a:solidFill>
                <a:schemeClr val="tx1"/>
              </a:solidFill>
              <a:latin typeface="Agency FB" panose="020B0503020202020204" pitchFamily="34" charset="0"/>
              <a:ea typeface="Cambria" panose="02040503050406030204" pitchFamily="18" charset="0"/>
            </a:endParaRPr>
          </a:p>
        </p:txBody>
      </p:sp>
      <p:sp>
        <p:nvSpPr>
          <p:cNvPr id="11" name="Footer Placeholder 10"/>
          <p:cNvSpPr>
            <a:spLocks noGrp="1"/>
          </p:cNvSpPr>
          <p:nvPr>
            <p:ph type="ftr" sz="quarter" idx="11"/>
          </p:nvPr>
        </p:nvSpPr>
        <p:spPr>
          <a:xfrm>
            <a:off x="2667000" y="6510291"/>
            <a:ext cx="4495800" cy="365125"/>
          </a:xfrm>
        </p:spPr>
        <p:txBody>
          <a:bodyPr/>
          <a:lstStyle/>
          <a:p>
            <a:r>
              <a:rPr lang="en-US" b="1" dirty="0">
                <a:solidFill>
                  <a:schemeClr val="tx1"/>
                </a:solidFill>
                <a:latin typeface="Agency FB" panose="020B0503020202020204" pitchFamily="34" charset="0"/>
              </a:rPr>
              <a:t>Dept. of Electronics and Communication Engineering</a:t>
            </a:r>
          </a:p>
        </p:txBody>
      </p:sp>
      <p:sp>
        <p:nvSpPr>
          <p:cNvPr id="2" name="TextBox 1">
            <a:extLst>
              <a:ext uri="{FF2B5EF4-FFF2-40B4-BE49-F238E27FC236}">
                <a16:creationId xmlns:a16="http://schemas.microsoft.com/office/drawing/2014/main" id="{D0ACC13C-C407-4856-A927-FA0F03387EEB}"/>
              </a:ext>
            </a:extLst>
          </p:cNvPr>
          <p:cNvSpPr txBox="1"/>
          <p:nvPr/>
        </p:nvSpPr>
        <p:spPr>
          <a:xfrm>
            <a:off x="4602409" y="98897"/>
            <a:ext cx="4343400" cy="923330"/>
          </a:xfrm>
          <a:prstGeom prst="rect">
            <a:avLst/>
          </a:prstGeom>
          <a:noFill/>
        </p:spPr>
        <p:txBody>
          <a:bodyPr wrap="square" rtlCol="0">
            <a:spAutoFit/>
          </a:bodyPr>
          <a:lstStyle/>
          <a:p>
            <a:pPr algn="r"/>
            <a:r>
              <a:rPr lang="en-US" b="1" dirty="0">
                <a:latin typeface="Agency FB" panose="020B0503020202020204" pitchFamily="34" charset="0"/>
                <a:ea typeface="Cambria" panose="02040503050406030204" pitchFamily="18" charset="0"/>
              </a:rPr>
              <a:t>Practical Implementation of Image Processing based Vehicle Speed Monitoring System </a:t>
            </a:r>
          </a:p>
          <a:p>
            <a:pPr algn="r"/>
            <a:endParaRPr lang="en-US" b="1" dirty="0">
              <a:latin typeface="Agency FB" panose="020B0503020202020204" pitchFamily="34" charset="0"/>
              <a:ea typeface="Cambria" panose="02040503050406030204" pitchFamily="18" charset="0"/>
            </a:endParaRPr>
          </a:p>
        </p:txBody>
      </p:sp>
      <p:sp>
        <p:nvSpPr>
          <p:cNvPr id="3" name="Rectangle 2"/>
          <p:cNvSpPr/>
          <p:nvPr/>
        </p:nvSpPr>
        <p:spPr>
          <a:xfrm>
            <a:off x="457200" y="1022227"/>
            <a:ext cx="3700052" cy="584775"/>
          </a:xfrm>
          <a:prstGeom prst="rect">
            <a:avLst/>
          </a:prstGeom>
        </p:spPr>
        <p:txBody>
          <a:bodyPr wrap="none">
            <a:spAutoFit/>
          </a:bodyPr>
          <a:lstStyle/>
          <a:p>
            <a:r>
              <a:rPr lang="en-IN" sz="3200" b="1" dirty="0" smtClean="0">
                <a:solidFill>
                  <a:srgbClr val="FF0000"/>
                </a:solidFill>
                <a:latin typeface="Agency FB" panose="020B0503020202020204" pitchFamily="34" charset="0"/>
                <a:ea typeface="Cambria" panose="02040503050406030204" pitchFamily="18" charset="0"/>
              </a:rPr>
              <a:t>Results and Discussions: </a:t>
            </a:r>
            <a:endParaRPr lang="en-IN" sz="3200" dirty="0"/>
          </a:p>
        </p:txBody>
      </p:sp>
      <p:pic>
        <p:nvPicPr>
          <p:cNvPr id="14" name="Picture 13"/>
          <p:cNvPicPr/>
          <p:nvPr/>
        </p:nvPicPr>
        <p:blipFill>
          <a:blip r:embed="rId2" cstate="print">
            <a:extLst>
              <a:ext uri="{28A0092B-C50C-407E-A947-70E740481C1C}">
                <a14:useLocalDpi xmlns:a14="http://schemas.microsoft.com/office/drawing/2010/main" val="0"/>
              </a:ext>
            </a:extLst>
          </a:blip>
          <a:stretch>
            <a:fillRect/>
          </a:stretch>
        </p:blipFill>
        <p:spPr>
          <a:xfrm>
            <a:off x="685800" y="2097283"/>
            <a:ext cx="7239000" cy="3505200"/>
          </a:xfrm>
          <a:prstGeom prst="rect">
            <a:avLst/>
          </a:prstGeom>
        </p:spPr>
      </p:pic>
      <p:sp>
        <p:nvSpPr>
          <p:cNvPr id="4" name="TextBox 3"/>
          <p:cNvSpPr txBox="1"/>
          <p:nvPr/>
        </p:nvSpPr>
        <p:spPr>
          <a:xfrm>
            <a:off x="571308" y="5732141"/>
            <a:ext cx="7162800"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Agency FB" panose="020B0503020202020204" pitchFamily="34" charset="0"/>
                <a:cs typeface="Times New Roman" panose="02020603050405020304" pitchFamily="18" charset="0"/>
              </a:rPr>
              <a:t>The picture depicts the calculated speed of the vehicle when it travels through the masked points.</a:t>
            </a:r>
            <a:endParaRPr lang="en-IN" dirty="0">
              <a:latin typeface="Agency FB" panose="020B0503020202020204" pitchFamily="34" charset="0"/>
              <a:cs typeface="Times New Roman" panose="02020603050405020304" pitchFamily="18" charset="0"/>
            </a:endParaRPr>
          </a:p>
        </p:txBody>
      </p:sp>
      <p:sp>
        <p:nvSpPr>
          <p:cNvPr id="16" name="Rectangle 15"/>
          <p:cNvSpPr/>
          <p:nvPr/>
        </p:nvSpPr>
        <p:spPr>
          <a:xfrm>
            <a:off x="556068" y="1679757"/>
            <a:ext cx="1731564" cy="369332"/>
          </a:xfrm>
          <a:prstGeom prst="rect">
            <a:avLst/>
          </a:prstGeom>
        </p:spPr>
        <p:txBody>
          <a:bodyPr wrap="none">
            <a:spAutoFit/>
          </a:bodyPr>
          <a:lstStyle/>
          <a:p>
            <a:r>
              <a:rPr lang="en-US" b="1" dirty="0" smtClean="0">
                <a:latin typeface="Agency FB" panose="020B0503020202020204" pitchFamily="34" charset="0"/>
              </a:rPr>
              <a:t> SOFTWARE OUTPUT</a:t>
            </a:r>
            <a:endParaRPr lang="en-IN" b="1" dirty="0">
              <a:latin typeface="Agency FB" panose="020B0503020202020204" pitchFamily="34" charset="0"/>
            </a:endParaRPr>
          </a:p>
        </p:txBody>
      </p:sp>
    </p:spTree>
    <p:extLst>
      <p:ext uri="{BB962C8B-B14F-4D97-AF65-F5344CB8AC3E}">
        <p14:creationId xmlns:p14="http://schemas.microsoft.com/office/powerpoint/2010/main" val="11180257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a:xfrm>
            <a:off x="457200" y="6492875"/>
            <a:ext cx="1066800" cy="365125"/>
          </a:xfrm>
        </p:spPr>
        <p:txBody>
          <a:bodyPr/>
          <a:lstStyle/>
          <a:p>
            <a:fld id="{3825BBD7-8E55-4B7B-AFB4-4AB7D7366DD2}" type="datetime1">
              <a:rPr lang="en-US" b="1" smtClean="0">
                <a:solidFill>
                  <a:schemeClr val="tx1"/>
                </a:solidFill>
                <a:latin typeface="Agency FB" panose="020B0503020202020204" pitchFamily="34" charset="0"/>
                <a:ea typeface="Cambria" panose="02040503050406030204" pitchFamily="18" charset="0"/>
              </a:rPr>
              <a:pPr/>
              <a:t>6/7/2021</a:t>
            </a:fld>
            <a:endParaRPr lang="en-US" b="1" dirty="0">
              <a:solidFill>
                <a:schemeClr val="tx1"/>
              </a:solidFill>
              <a:latin typeface="Agency FB" panose="020B0503020202020204" pitchFamily="34" charset="0"/>
              <a:ea typeface="Cambria" panose="02040503050406030204" pitchFamily="18" charset="0"/>
            </a:endParaRPr>
          </a:p>
        </p:txBody>
      </p:sp>
      <p:sp>
        <p:nvSpPr>
          <p:cNvPr id="10" name="Slide Number Placeholder 9"/>
          <p:cNvSpPr>
            <a:spLocks noGrp="1"/>
          </p:cNvSpPr>
          <p:nvPr>
            <p:ph type="sldNum" sz="quarter" idx="12"/>
          </p:nvPr>
        </p:nvSpPr>
        <p:spPr>
          <a:xfrm>
            <a:off x="8305800" y="6492875"/>
            <a:ext cx="381000" cy="365125"/>
          </a:xfrm>
        </p:spPr>
        <p:txBody>
          <a:bodyPr/>
          <a:lstStyle/>
          <a:p>
            <a:fld id="{B6F15528-21DE-4FAA-801E-634DDDAF4B2B}" type="slidenum">
              <a:rPr lang="en-US" b="1" smtClean="0">
                <a:solidFill>
                  <a:schemeClr val="tx1"/>
                </a:solidFill>
                <a:latin typeface="Agency FB" panose="020B0503020202020204" pitchFamily="34" charset="0"/>
                <a:ea typeface="Cambria" panose="02040503050406030204" pitchFamily="18" charset="0"/>
              </a:rPr>
              <a:pPr/>
              <a:t>14</a:t>
            </a:fld>
            <a:endParaRPr lang="en-US" b="1" dirty="0">
              <a:solidFill>
                <a:schemeClr val="tx1"/>
              </a:solidFill>
              <a:latin typeface="Agency FB" panose="020B0503020202020204" pitchFamily="34" charset="0"/>
              <a:ea typeface="Cambria" panose="02040503050406030204" pitchFamily="18" charset="0"/>
            </a:endParaRPr>
          </a:p>
        </p:txBody>
      </p:sp>
      <p:sp>
        <p:nvSpPr>
          <p:cNvPr id="11" name="Footer Placeholder 10"/>
          <p:cNvSpPr>
            <a:spLocks noGrp="1"/>
          </p:cNvSpPr>
          <p:nvPr>
            <p:ph type="ftr" sz="quarter" idx="11"/>
          </p:nvPr>
        </p:nvSpPr>
        <p:spPr>
          <a:xfrm>
            <a:off x="2667000" y="6492874"/>
            <a:ext cx="4495800" cy="365125"/>
          </a:xfrm>
        </p:spPr>
        <p:txBody>
          <a:bodyPr/>
          <a:lstStyle/>
          <a:p>
            <a:r>
              <a:rPr lang="en-US" b="1" dirty="0">
                <a:solidFill>
                  <a:schemeClr val="tx1"/>
                </a:solidFill>
                <a:latin typeface="Agency FB" panose="020B0503020202020204" pitchFamily="34" charset="0"/>
              </a:rPr>
              <a:t>Dept. of Electronics and Communication Engineering</a:t>
            </a:r>
          </a:p>
        </p:txBody>
      </p:sp>
      <p:sp>
        <p:nvSpPr>
          <p:cNvPr id="2" name="TextBox 1">
            <a:extLst>
              <a:ext uri="{FF2B5EF4-FFF2-40B4-BE49-F238E27FC236}">
                <a16:creationId xmlns:a16="http://schemas.microsoft.com/office/drawing/2014/main" id="{D0ACC13C-C407-4856-A927-FA0F03387EEB}"/>
              </a:ext>
            </a:extLst>
          </p:cNvPr>
          <p:cNvSpPr txBox="1"/>
          <p:nvPr/>
        </p:nvSpPr>
        <p:spPr>
          <a:xfrm>
            <a:off x="4602409" y="98897"/>
            <a:ext cx="4343400" cy="923330"/>
          </a:xfrm>
          <a:prstGeom prst="rect">
            <a:avLst/>
          </a:prstGeom>
          <a:noFill/>
        </p:spPr>
        <p:txBody>
          <a:bodyPr wrap="square" rtlCol="0">
            <a:spAutoFit/>
          </a:bodyPr>
          <a:lstStyle/>
          <a:p>
            <a:pPr algn="r"/>
            <a:r>
              <a:rPr lang="en-US" b="1" dirty="0">
                <a:latin typeface="Agency FB" panose="020B0503020202020204" pitchFamily="34" charset="0"/>
                <a:ea typeface="Cambria" panose="02040503050406030204" pitchFamily="18" charset="0"/>
              </a:rPr>
              <a:t>Practical Implementation of Image Processing based Vehicle Speed Monitoring System </a:t>
            </a:r>
          </a:p>
          <a:p>
            <a:pPr algn="r"/>
            <a:endParaRPr lang="en-US" b="1" dirty="0">
              <a:latin typeface="Agency FB" panose="020B0503020202020204" pitchFamily="34" charset="0"/>
              <a:ea typeface="Cambria" panose="02040503050406030204" pitchFamily="18" charset="0"/>
            </a:endParaRPr>
          </a:p>
        </p:txBody>
      </p:sp>
      <p:sp>
        <p:nvSpPr>
          <p:cNvPr id="8" name="Rectangle 7"/>
          <p:cNvSpPr/>
          <p:nvPr/>
        </p:nvSpPr>
        <p:spPr>
          <a:xfrm>
            <a:off x="1221273" y="3094919"/>
            <a:ext cx="2558714" cy="369332"/>
          </a:xfrm>
          <a:prstGeom prst="rect">
            <a:avLst/>
          </a:prstGeom>
        </p:spPr>
        <p:txBody>
          <a:bodyPr wrap="none">
            <a:spAutoFit/>
          </a:bodyPr>
          <a:lstStyle/>
          <a:p>
            <a:r>
              <a:rPr lang="en-US" dirty="0" smtClean="0">
                <a:latin typeface="Agency FB" panose="020B0503020202020204" pitchFamily="34" charset="0"/>
              </a:rPr>
              <a:t>The car hasn’t reached the mask</a:t>
            </a:r>
            <a:endParaRPr lang="en-IN" dirty="0">
              <a:latin typeface="Agency FB" panose="020B0503020202020204" pitchFamily="34" charset="0"/>
            </a:endParaRPr>
          </a:p>
        </p:txBody>
      </p:sp>
      <p:sp>
        <p:nvSpPr>
          <p:cNvPr id="15" name="Rectangle 14"/>
          <p:cNvSpPr/>
          <p:nvPr/>
        </p:nvSpPr>
        <p:spPr>
          <a:xfrm>
            <a:off x="5410200" y="3056563"/>
            <a:ext cx="2374368" cy="369332"/>
          </a:xfrm>
          <a:prstGeom prst="rect">
            <a:avLst/>
          </a:prstGeom>
        </p:spPr>
        <p:txBody>
          <a:bodyPr wrap="none">
            <a:spAutoFit/>
          </a:bodyPr>
          <a:lstStyle/>
          <a:p>
            <a:r>
              <a:rPr lang="en-US" dirty="0" smtClean="0">
                <a:latin typeface="Agency FB" panose="020B0503020202020204" pitchFamily="34" charset="0"/>
              </a:rPr>
              <a:t>The car has reached the mask</a:t>
            </a:r>
            <a:endParaRPr lang="en-IN" dirty="0">
              <a:latin typeface="Agency FB" panose="020B0503020202020204" pitchFamily="34" charset="0"/>
            </a:endParaRPr>
          </a:p>
        </p:txBody>
      </p:sp>
      <p:pic>
        <p:nvPicPr>
          <p:cNvPr id="12" name="Picture 11"/>
          <p:cNvPicPr/>
          <p:nvPr/>
        </p:nvPicPr>
        <p:blipFill>
          <a:blip r:embed="rId2">
            <a:extLst>
              <a:ext uri="{28A0092B-C50C-407E-A947-70E740481C1C}">
                <a14:useLocalDpi xmlns:a14="http://schemas.microsoft.com/office/drawing/2010/main" val="0"/>
              </a:ext>
            </a:extLst>
          </a:blip>
          <a:stretch>
            <a:fillRect/>
          </a:stretch>
        </p:blipFill>
        <p:spPr>
          <a:xfrm>
            <a:off x="838200" y="1083382"/>
            <a:ext cx="3324860" cy="1870075"/>
          </a:xfrm>
          <a:prstGeom prst="rect">
            <a:avLst/>
          </a:prstGeom>
        </p:spPr>
      </p:pic>
      <p:pic>
        <p:nvPicPr>
          <p:cNvPr id="13" name="Picture 12"/>
          <p:cNvPicPr/>
          <p:nvPr/>
        </p:nvPicPr>
        <p:blipFill>
          <a:blip r:embed="rId3">
            <a:extLst>
              <a:ext uri="{28A0092B-C50C-407E-A947-70E740481C1C}">
                <a14:useLocalDpi xmlns:a14="http://schemas.microsoft.com/office/drawing/2010/main" val="0"/>
              </a:ext>
            </a:extLst>
          </a:blip>
          <a:stretch>
            <a:fillRect/>
          </a:stretch>
        </p:blipFill>
        <p:spPr>
          <a:xfrm>
            <a:off x="5071745" y="1082473"/>
            <a:ext cx="3234055" cy="1819275"/>
          </a:xfrm>
          <a:prstGeom prst="rect">
            <a:avLst/>
          </a:prstGeom>
        </p:spPr>
      </p:pic>
      <p:sp>
        <p:nvSpPr>
          <p:cNvPr id="4" name="Rectangle 3"/>
          <p:cNvSpPr/>
          <p:nvPr/>
        </p:nvSpPr>
        <p:spPr>
          <a:xfrm>
            <a:off x="194712" y="3756870"/>
            <a:ext cx="8751097" cy="1605568"/>
          </a:xfrm>
          <a:prstGeom prst="rect">
            <a:avLst/>
          </a:prstGeom>
        </p:spPr>
        <p:txBody>
          <a:bodyPr wrap="square">
            <a:spAutoFit/>
          </a:bodyPr>
          <a:lstStyle/>
          <a:p>
            <a:pPr marL="341630" marR="55245" indent="-285750" algn="just">
              <a:spcBef>
                <a:spcPts val="450"/>
              </a:spcBef>
              <a:spcAft>
                <a:spcPts val="0"/>
              </a:spcAft>
              <a:buFont typeface="Arial" panose="020B0604020202020204" pitchFamily="34" charset="0"/>
              <a:buChar char="•"/>
            </a:pPr>
            <a:r>
              <a:rPr lang="en-US" dirty="0">
                <a:latin typeface="Agency FB" panose="020B0503020202020204" pitchFamily="34" charset="0"/>
                <a:ea typeface="Times New Roman" panose="02020603050405020304" pitchFamily="18" charset="0"/>
              </a:rPr>
              <a:t>When the car passes the starting </a:t>
            </a:r>
            <a:r>
              <a:rPr lang="en-US" dirty="0" smtClean="0">
                <a:latin typeface="Agency FB" panose="020B0503020202020204" pitchFamily="34" charset="0"/>
                <a:ea typeface="Times New Roman" panose="02020603050405020304" pitchFamily="18" charset="0"/>
              </a:rPr>
              <a:t>point, </a:t>
            </a:r>
            <a:r>
              <a:rPr lang="en-US" dirty="0">
                <a:latin typeface="Agency FB" panose="020B0503020202020204" pitchFamily="34" charset="0"/>
                <a:ea typeface="Times New Roman" panose="02020603050405020304" pitchFamily="18" charset="0"/>
              </a:rPr>
              <a:t>it indicates </a:t>
            </a:r>
            <a:r>
              <a:rPr lang="en-US" dirty="0" smtClean="0">
                <a:latin typeface="Agency FB" panose="020B0503020202020204" pitchFamily="34" charset="0"/>
                <a:ea typeface="Times New Roman" panose="02020603050405020304" pitchFamily="18" charset="0"/>
              </a:rPr>
              <a:t>the </a:t>
            </a:r>
            <a:r>
              <a:rPr lang="en-US" dirty="0">
                <a:latin typeface="Agency FB" panose="020B0503020202020204" pitchFamily="34" charset="0"/>
                <a:ea typeface="Times New Roman" panose="02020603050405020304" pitchFamily="18" charset="0"/>
              </a:rPr>
              <a:t>first frame and the ending point is indicated as second frame. The calculated speed is displayed when the car is passed through these two frames. </a:t>
            </a:r>
            <a:endParaRPr lang="en-US" dirty="0" smtClean="0">
              <a:latin typeface="Agency FB" panose="020B0503020202020204" pitchFamily="34" charset="0"/>
              <a:ea typeface="Times New Roman" panose="02020603050405020304" pitchFamily="18" charset="0"/>
            </a:endParaRPr>
          </a:p>
          <a:p>
            <a:pPr marL="341630" marR="55245" indent="-285750" algn="just">
              <a:spcBef>
                <a:spcPts val="450"/>
              </a:spcBef>
              <a:spcAft>
                <a:spcPts val="0"/>
              </a:spcAft>
              <a:buFont typeface="Arial" panose="020B0604020202020204" pitchFamily="34" charset="0"/>
              <a:buChar char="•"/>
            </a:pPr>
            <a:r>
              <a:rPr lang="en-US" dirty="0" smtClean="0">
                <a:latin typeface="Agency FB" panose="020B0503020202020204" pitchFamily="34" charset="0"/>
                <a:ea typeface="Times New Roman" panose="02020603050405020304" pitchFamily="18" charset="0"/>
              </a:rPr>
              <a:t>The </a:t>
            </a:r>
            <a:r>
              <a:rPr lang="en-US" dirty="0">
                <a:latin typeface="Agency FB" panose="020B0503020202020204" pitchFamily="34" charset="0"/>
                <a:ea typeface="Times New Roman" panose="02020603050405020304" pitchFamily="18" charset="0"/>
              </a:rPr>
              <a:t>distance between these frames is considered to be 10 meters. In </a:t>
            </a:r>
            <a:r>
              <a:rPr lang="en-US" dirty="0" smtClean="0">
                <a:latin typeface="Agency FB" panose="020B0503020202020204" pitchFamily="34" charset="0"/>
                <a:ea typeface="Times New Roman" panose="02020603050405020304" pitchFamily="18" charset="0"/>
              </a:rPr>
              <a:t>the first image </a:t>
            </a:r>
            <a:r>
              <a:rPr lang="en-US" dirty="0">
                <a:latin typeface="Agency FB" panose="020B0503020202020204" pitchFamily="34" charset="0"/>
                <a:ea typeface="Times New Roman" panose="02020603050405020304" pitchFamily="18" charset="0"/>
              </a:rPr>
              <a:t>car hasn’t reached the starting point while </a:t>
            </a:r>
            <a:r>
              <a:rPr lang="en-US" dirty="0" smtClean="0">
                <a:latin typeface="Agency FB" panose="020B0503020202020204" pitchFamily="34" charset="0"/>
                <a:ea typeface="Times New Roman" panose="02020603050405020304" pitchFamily="18" charset="0"/>
              </a:rPr>
              <a:t>in the second image </a:t>
            </a:r>
            <a:r>
              <a:rPr lang="en-US" dirty="0">
                <a:latin typeface="Agency FB" panose="020B0503020202020204" pitchFamily="34" charset="0"/>
                <a:ea typeface="Times New Roman" panose="02020603050405020304" pitchFamily="18" charset="0"/>
              </a:rPr>
              <a:t>car passed through starting point and reached the end point. </a:t>
            </a:r>
            <a:endParaRPr lang="en-US" dirty="0" smtClean="0">
              <a:latin typeface="Agency FB" panose="020B0503020202020204" pitchFamily="34" charset="0"/>
              <a:ea typeface="Times New Roman" panose="02020603050405020304" pitchFamily="18" charset="0"/>
            </a:endParaRPr>
          </a:p>
          <a:p>
            <a:pPr marL="341630" marR="55245" indent="-285750" algn="just">
              <a:spcBef>
                <a:spcPts val="450"/>
              </a:spcBef>
              <a:spcAft>
                <a:spcPts val="0"/>
              </a:spcAft>
              <a:buFont typeface="Arial" panose="020B0604020202020204" pitchFamily="34" charset="0"/>
              <a:buChar char="•"/>
            </a:pPr>
            <a:r>
              <a:rPr lang="en-US" dirty="0" smtClean="0">
                <a:latin typeface="Agency FB" panose="020B0503020202020204" pitchFamily="34" charset="0"/>
                <a:ea typeface="Times New Roman" panose="02020603050405020304" pitchFamily="18" charset="0"/>
              </a:rPr>
              <a:t>This </a:t>
            </a:r>
            <a:r>
              <a:rPr lang="en-US" dirty="0">
                <a:latin typeface="Agency FB" panose="020B0503020202020204" pitchFamily="34" charset="0"/>
                <a:ea typeface="Times New Roman" panose="02020603050405020304" pitchFamily="18" charset="0"/>
              </a:rPr>
              <a:t>is the point where the speed calculated is displayed.</a:t>
            </a:r>
            <a:endParaRPr lang="en-IN" sz="2800" b="1" dirty="0">
              <a:effectLst/>
              <a:latin typeface="Agency FB" panose="020B0503020202020204" pitchFamily="34" charset="0"/>
              <a:ea typeface="Times New Roman" panose="02020603050405020304" pitchFamily="18" charset="0"/>
            </a:endParaRPr>
          </a:p>
        </p:txBody>
      </p:sp>
    </p:spTree>
    <p:extLst>
      <p:ext uri="{BB962C8B-B14F-4D97-AF65-F5344CB8AC3E}">
        <p14:creationId xmlns:p14="http://schemas.microsoft.com/office/powerpoint/2010/main" val="35872750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a:xfrm>
            <a:off x="457200" y="6492875"/>
            <a:ext cx="1066800" cy="365125"/>
          </a:xfrm>
        </p:spPr>
        <p:txBody>
          <a:bodyPr/>
          <a:lstStyle/>
          <a:p>
            <a:fld id="{3825BBD7-8E55-4B7B-AFB4-4AB7D7366DD2}" type="datetime1">
              <a:rPr lang="en-US" b="1" smtClean="0">
                <a:solidFill>
                  <a:schemeClr val="tx1"/>
                </a:solidFill>
                <a:latin typeface="Agency FB" panose="020B0503020202020204" pitchFamily="34" charset="0"/>
                <a:ea typeface="Cambria" panose="02040503050406030204" pitchFamily="18" charset="0"/>
              </a:rPr>
              <a:pPr/>
              <a:t>6/7/2021</a:t>
            </a:fld>
            <a:endParaRPr lang="en-US" b="1" dirty="0">
              <a:solidFill>
                <a:schemeClr val="tx1"/>
              </a:solidFill>
              <a:latin typeface="Agency FB" panose="020B0503020202020204" pitchFamily="34" charset="0"/>
              <a:ea typeface="Cambria" panose="02040503050406030204" pitchFamily="18" charset="0"/>
            </a:endParaRPr>
          </a:p>
        </p:txBody>
      </p:sp>
      <p:sp>
        <p:nvSpPr>
          <p:cNvPr id="10" name="Slide Number Placeholder 9"/>
          <p:cNvSpPr>
            <a:spLocks noGrp="1"/>
          </p:cNvSpPr>
          <p:nvPr>
            <p:ph type="sldNum" sz="quarter" idx="12"/>
          </p:nvPr>
        </p:nvSpPr>
        <p:spPr>
          <a:xfrm>
            <a:off x="8305800" y="6492875"/>
            <a:ext cx="381000" cy="365125"/>
          </a:xfrm>
        </p:spPr>
        <p:txBody>
          <a:bodyPr/>
          <a:lstStyle/>
          <a:p>
            <a:fld id="{B6F15528-21DE-4FAA-801E-634DDDAF4B2B}" type="slidenum">
              <a:rPr lang="en-US" b="1" smtClean="0">
                <a:solidFill>
                  <a:schemeClr val="tx1"/>
                </a:solidFill>
                <a:latin typeface="Agency FB" panose="020B0503020202020204" pitchFamily="34" charset="0"/>
                <a:ea typeface="Cambria" panose="02040503050406030204" pitchFamily="18" charset="0"/>
              </a:rPr>
              <a:pPr/>
              <a:t>15</a:t>
            </a:fld>
            <a:endParaRPr lang="en-US" b="1" dirty="0">
              <a:solidFill>
                <a:schemeClr val="tx1"/>
              </a:solidFill>
              <a:latin typeface="Agency FB" panose="020B0503020202020204" pitchFamily="34" charset="0"/>
              <a:ea typeface="Cambria" panose="02040503050406030204" pitchFamily="18" charset="0"/>
            </a:endParaRPr>
          </a:p>
        </p:txBody>
      </p:sp>
      <p:sp>
        <p:nvSpPr>
          <p:cNvPr id="11" name="Footer Placeholder 10"/>
          <p:cNvSpPr>
            <a:spLocks noGrp="1"/>
          </p:cNvSpPr>
          <p:nvPr>
            <p:ph type="ftr" sz="quarter" idx="11"/>
          </p:nvPr>
        </p:nvSpPr>
        <p:spPr>
          <a:xfrm>
            <a:off x="2667000" y="6492874"/>
            <a:ext cx="4495800" cy="365125"/>
          </a:xfrm>
        </p:spPr>
        <p:txBody>
          <a:bodyPr/>
          <a:lstStyle/>
          <a:p>
            <a:r>
              <a:rPr lang="en-US" b="1" dirty="0">
                <a:solidFill>
                  <a:schemeClr val="tx1"/>
                </a:solidFill>
                <a:latin typeface="Agency FB" panose="020B0503020202020204" pitchFamily="34" charset="0"/>
              </a:rPr>
              <a:t>Dept. of Electronics and Communication Engineering</a:t>
            </a:r>
          </a:p>
        </p:txBody>
      </p:sp>
      <p:sp>
        <p:nvSpPr>
          <p:cNvPr id="2" name="TextBox 1">
            <a:extLst>
              <a:ext uri="{FF2B5EF4-FFF2-40B4-BE49-F238E27FC236}">
                <a16:creationId xmlns:a16="http://schemas.microsoft.com/office/drawing/2014/main" id="{D0ACC13C-C407-4856-A927-FA0F03387EEB}"/>
              </a:ext>
            </a:extLst>
          </p:cNvPr>
          <p:cNvSpPr txBox="1"/>
          <p:nvPr/>
        </p:nvSpPr>
        <p:spPr>
          <a:xfrm>
            <a:off x="4602409" y="98897"/>
            <a:ext cx="4343400" cy="923330"/>
          </a:xfrm>
          <a:prstGeom prst="rect">
            <a:avLst/>
          </a:prstGeom>
          <a:noFill/>
        </p:spPr>
        <p:txBody>
          <a:bodyPr wrap="square" rtlCol="0">
            <a:spAutoFit/>
          </a:bodyPr>
          <a:lstStyle/>
          <a:p>
            <a:pPr algn="r"/>
            <a:r>
              <a:rPr lang="en-US" b="1" dirty="0">
                <a:latin typeface="Agency FB" panose="020B0503020202020204" pitchFamily="34" charset="0"/>
                <a:ea typeface="Cambria" panose="02040503050406030204" pitchFamily="18" charset="0"/>
              </a:rPr>
              <a:t>Practical Implementation of Image Processing based Vehicle Speed Monitoring System </a:t>
            </a:r>
          </a:p>
          <a:p>
            <a:pPr algn="r"/>
            <a:endParaRPr lang="en-US" b="1" dirty="0">
              <a:latin typeface="Agency FB" panose="020B0503020202020204" pitchFamily="34" charset="0"/>
              <a:ea typeface="Cambria" panose="02040503050406030204" pitchFamily="18" charset="0"/>
            </a:endParaRPr>
          </a:p>
        </p:txBody>
      </p:sp>
      <p:pic>
        <p:nvPicPr>
          <p:cNvPr id="14" name="Picture 13"/>
          <p:cNvPicPr/>
          <p:nvPr/>
        </p:nvPicPr>
        <p:blipFill>
          <a:blip r:embed="rId2">
            <a:extLst>
              <a:ext uri="{28A0092B-C50C-407E-A947-70E740481C1C}">
                <a14:useLocalDpi xmlns:a14="http://schemas.microsoft.com/office/drawing/2010/main" val="0"/>
              </a:ext>
            </a:extLst>
          </a:blip>
          <a:stretch>
            <a:fillRect/>
          </a:stretch>
        </p:blipFill>
        <p:spPr>
          <a:xfrm>
            <a:off x="2743200" y="1219200"/>
            <a:ext cx="3305175" cy="1876425"/>
          </a:xfrm>
          <a:prstGeom prst="rect">
            <a:avLst/>
          </a:prstGeom>
        </p:spPr>
      </p:pic>
      <p:sp>
        <p:nvSpPr>
          <p:cNvPr id="16" name="Rectangle 15"/>
          <p:cNvSpPr/>
          <p:nvPr/>
        </p:nvSpPr>
        <p:spPr>
          <a:xfrm>
            <a:off x="3832972" y="3166541"/>
            <a:ext cx="1125629" cy="369332"/>
          </a:xfrm>
          <a:prstGeom prst="rect">
            <a:avLst/>
          </a:prstGeom>
        </p:spPr>
        <p:txBody>
          <a:bodyPr wrap="none">
            <a:spAutoFit/>
          </a:bodyPr>
          <a:lstStyle/>
          <a:p>
            <a:r>
              <a:rPr lang="en-US" dirty="0" smtClean="0">
                <a:latin typeface="Agency FB" panose="020B0503020202020204" pitchFamily="34" charset="0"/>
              </a:rPr>
              <a:t>Tracked path</a:t>
            </a:r>
            <a:endParaRPr lang="en-IN" dirty="0">
              <a:latin typeface="Agency FB" panose="020B0503020202020204" pitchFamily="34" charset="0"/>
            </a:endParaRPr>
          </a:p>
        </p:txBody>
      </p:sp>
      <p:sp>
        <p:nvSpPr>
          <p:cNvPr id="3" name="Rectangle 2"/>
          <p:cNvSpPr/>
          <p:nvPr/>
        </p:nvSpPr>
        <p:spPr>
          <a:xfrm>
            <a:off x="444137" y="3606789"/>
            <a:ext cx="8090263" cy="369332"/>
          </a:xfrm>
          <a:prstGeom prst="rect">
            <a:avLst/>
          </a:prstGeom>
        </p:spPr>
        <p:txBody>
          <a:bodyPr wrap="square">
            <a:spAutoFit/>
          </a:bodyPr>
          <a:lstStyle/>
          <a:p>
            <a:pPr marL="285750" indent="-285750" algn="just">
              <a:spcAft>
                <a:spcPts val="0"/>
              </a:spcAft>
              <a:buFont typeface="Arial" panose="020B0604020202020204" pitchFamily="34" charset="0"/>
              <a:buChar char="•"/>
            </a:pPr>
            <a:r>
              <a:rPr lang="en-US" dirty="0">
                <a:latin typeface="Agency FB" panose="020B0503020202020204" pitchFamily="34" charset="0"/>
                <a:ea typeface="Times New Roman" panose="02020603050405020304" pitchFamily="18" charset="0"/>
              </a:rPr>
              <a:t>To annote the tracked object we have used Kalman Filter </a:t>
            </a:r>
            <a:r>
              <a:rPr lang="en-US" dirty="0" smtClean="0">
                <a:latin typeface="Agency FB" panose="020B0503020202020204" pitchFamily="34" charset="0"/>
                <a:ea typeface="Times New Roman" panose="02020603050405020304" pitchFamily="18" charset="0"/>
              </a:rPr>
              <a:t>as shown in the image above.</a:t>
            </a:r>
            <a:endParaRPr lang="en-IN" sz="2400" dirty="0">
              <a:effectLst/>
              <a:latin typeface="Agency FB" panose="020B0503020202020204" pitchFamily="34" charset="0"/>
              <a:ea typeface="Times New Roman" panose="02020603050405020304" pitchFamily="18" charset="0"/>
            </a:endParaRPr>
          </a:p>
        </p:txBody>
      </p:sp>
    </p:spTree>
    <p:extLst>
      <p:ext uri="{BB962C8B-B14F-4D97-AF65-F5344CB8AC3E}">
        <p14:creationId xmlns:p14="http://schemas.microsoft.com/office/powerpoint/2010/main" val="13624635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a:xfrm>
            <a:off x="457200" y="6492875"/>
            <a:ext cx="1066800" cy="365125"/>
          </a:xfrm>
        </p:spPr>
        <p:txBody>
          <a:bodyPr/>
          <a:lstStyle/>
          <a:p>
            <a:fld id="{3825BBD7-8E55-4B7B-AFB4-4AB7D7366DD2}" type="datetime1">
              <a:rPr lang="en-US" b="1" smtClean="0">
                <a:solidFill>
                  <a:schemeClr val="tx1"/>
                </a:solidFill>
                <a:latin typeface="Agency FB" panose="020B0503020202020204" pitchFamily="34" charset="0"/>
                <a:ea typeface="Cambria" panose="02040503050406030204" pitchFamily="18" charset="0"/>
              </a:rPr>
              <a:pPr/>
              <a:t>6/7/2021</a:t>
            </a:fld>
            <a:endParaRPr lang="en-US" b="1" dirty="0">
              <a:solidFill>
                <a:schemeClr val="tx1"/>
              </a:solidFill>
              <a:latin typeface="Agency FB" panose="020B0503020202020204" pitchFamily="34" charset="0"/>
              <a:ea typeface="Cambria" panose="02040503050406030204" pitchFamily="18" charset="0"/>
            </a:endParaRPr>
          </a:p>
        </p:txBody>
      </p:sp>
      <p:sp>
        <p:nvSpPr>
          <p:cNvPr id="10" name="Slide Number Placeholder 9"/>
          <p:cNvSpPr>
            <a:spLocks noGrp="1"/>
          </p:cNvSpPr>
          <p:nvPr>
            <p:ph type="sldNum" sz="quarter" idx="12"/>
          </p:nvPr>
        </p:nvSpPr>
        <p:spPr>
          <a:xfrm>
            <a:off x="8305800" y="6492875"/>
            <a:ext cx="381000" cy="365125"/>
          </a:xfrm>
        </p:spPr>
        <p:txBody>
          <a:bodyPr/>
          <a:lstStyle/>
          <a:p>
            <a:fld id="{B6F15528-21DE-4FAA-801E-634DDDAF4B2B}" type="slidenum">
              <a:rPr lang="en-US" b="1" smtClean="0">
                <a:solidFill>
                  <a:schemeClr val="tx1"/>
                </a:solidFill>
                <a:latin typeface="Agency FB" panose="020B0503020202020204" pitchFamily="34" charset="0"/>
                <a:ea typeface="Cambria" panose="02040503050406030204" pitchFamily="18" charset="0"/>
              </a:rPr>
              <a:pPr/>
              <a:t>16</a:t>
            </a:fld>
            <a:endParaRPr lang="en-US" b="1" dirty="0">
              <a:solidFill>
                <a:schemeClr val="tx1"/>
              </a:solidFill>
              <a:latin typeface="Agency FB" panose="020B0503020202020204" pitchFamily="34" charset="0"/>
              <a:ea typeface="Cambria" panose="02040503050406030204" pitchFamily="18" charset="0"/>
            </a:endParaRPr>
          </a:p>
        </p:txBody>
      </p:sp>
      <p:sp>
        <p:nvSpPr>
          <p:cNvPr id="11" name="Footer Placeholder 10"/>
          <p:cNvSpPr>
            <a:spLocks noGrp="1"/>
          </p:cNvSpPr>
          <p:nvPr>
            <p:ph type="ftr" sz="quarter" idx="11"/>
          </p:nvPr>
        </p:nvSpPr>
        <p:spPr>
          <a:xfrm>
            <a:off x="2667000" y="6492874"/>
            <a:ext cx="4495800" cy="365125"/>
          </a:xfrm>
        </p:spPr>
        <p:txBody>
          <a:bodyPr/>
          <a:lstStyle/>
          <a:p>
            <a:r>
              <a:rPr lang="en-US" b="1" dirty="0">
                <a:solidFill>
                  <a:schemeClr val="tx1"/>
                </a:solidFill>
                <a:latin typeface="Agency FB" panose="020B0503020202020204" pitchFamily="34" charset="0"/>
              </a:rPr>
              <a:t>Dept. of Electronics and Communication Engineering</a:t>
            </a:r>
          </a:p>
        </p:txBody>
      </p:sp>
      <p:sp>
        <p:nvSpPr>
          <p:cNvPr id="2" name="TextBox 1">
            <a:extLst>
              <a:ext uri="{FF2B5EF4-FFF2-40B4-BE49-F238E27FC236}">
                <a16:creationId xmlns:a16="http://schemas.microsoft.com/office/drawing/2014/main" id="{D0ACC13C-C407-4856-A927-FA0F03387EEB}"/>
              </a:ext>
            </a:extLst>
          </p:cNvPr>
          <p:cNvSpPr txBox="1"/>
          <p:nvPr/>
        </p:nvSpPr>
        <p:spPr>
          <a:xfrm>
            <a:off x="4602409" y="98897"/>
            <a:ext cx="4343400" cy="923330"/>
          </a:xfrm>
          <a:prstGeom prst="rect">
            <a:avLst/>
          </a:prstGeom>
          <a:noFill/>
        </p:spPr>
        <p:txBody>
          <a:bodyPr wrap="square" rtlCol="0">
            <a:spAutoFit/>
          </a:bodyPr>
          <a:lstStyle/>
          <a:p>
            <a:pPr algn="r"/>
            <a:r>
              <a:rPr lang="en-US" b="1" dirty="0">
                <a:latin typeface="Agency FB" panose="020B0503020202020204" pitchFamily="34" charset="0"/>
                <a:ea typeface="Cambria" panose="02040503050406030204" pitchFamily="18" charset="0"/>
              </a:rPr>
              <a:t>Practical Implementation of Image Processing based Vehicle Speed Monitoring System </a:t>
            </a:r>
          </a:p>
          <a:p>
            <a:pPr algn="r"/>
            <a:endParaRPr lang="en-US" b="1" dirty="0">
              <a:latin typeface="Agency FB" panose="020B0503020202020204" pitchFamily="34" charset="0"/>
              <a:ea typeface="Cambria" panose="02040503050406030204" pitchFamily="18" charset="0"/>
            </a:endParaRPr>
          </a:p>
        </p:txBody>
      </p:sp>
      <p:sp>
        <p:nvSpPr>
          <p:cNvPr id="12" name="Rectangle 11"/>
          <p:cNvSpPr/>
          <p:nvPr/>
        </p:nvSpPr>
        <p:spPr>
          <a:xfrm>
            <a:off x="304800" y="1066800"/>
            <a:ext cx="1766830" cy="369332"/>
          </a:xfrm>
          <a:prstGeom prst="rect">
            <a:avLst/>
          </a:prstGeom>
        </p:spPr>
        <p:txBody>
          <a:bodyPr wrap="none">
            <a:spAutoFit/>
          </a:bodyPr>
          <a:lstStyle/>
          <a:p>
            <a:r>
              <a:rPr lang="en-US" b="1" dirty="0" smtClean="0">
                <a:latin typeface="Agency FB" panose="020B0503020202020204" pitchFamily="34" charset="0"/>
              </a:rPr>
              <a:t> HARDWARE OUTPUT</a:t>
            </a:r>
            <a:endParaRPr lang="en-IN" b="1" dirty="0">
              <a:latin typeface="Agency FB" panose="020B050302020202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1630" y="1676400"/>
            <a:ext cx="4789114" cy="3748220"/>
          </a:xfrm>
          <a:prstGeom prst="rect">
            <a:avLst/>
          </a:prstGeom>
        </p:spPr>
      </p:pic>
      <p:sp>
        <p:nvSpPr>
          <p:cNvPr id="15" name="Rectangle 14"/>
          <p:cNvSpPr/>
          <p:nvPr/>
        </p:nvSpPr>
        <p:spPr>
          <a:xfrm>
            <a:off x="762000" y="5480222"/>
            <a:ext cx="8090263" cy="646331"/>
          </a:xfrm>
          <a:prstGeom prst="rect">
            <a:avLst/>
          </a:prstGeom>
        </p:spPr>
        <p:txBody>
          <a:bodyPr wrap="square">
            <a:spAutoFit/>
          </a:bodyPr>
          <a:lstStyle/>
          <a:p>
            <a:pPr marL="285750" indent="-285750" algn="just">
              <a:spcAft>
                <a:spcPts val="0"/>
              </a:spcAft>
              <a:buFont typeface="Arial" panose="020B0604020202020204" pitchFamily="34" charset="0"/>
              <a:buChar char="•"/>
            </a:pPr>
            <a:r>
              <a:rPr lang="en-US" dirty="0" smtClean="0">
                <a:latin typeface="Agency FB" panose="020B0503020202020204" pitchFamily="34" charset="0"/>
                <a:ea typeface="Times New Roman" panose="02020603050405020304" pitchFamily="18" charset="0"/>
              </a:rPr>
              <a:t>The car has reached the point one i.e.  the first masked position. The speed is calculated when the vehicle passes through the second position.</a:t>
            </a:r>
            <a:endParaRPr lang="en-IN" sz="2400" dirty="0">
              <a:effectLst/>
              <a:latin typeface="Agency FB" panose="020B0503020202020204" pitchFamily="34" charset="0"/>
              <a:ea typeface="Times New Roman" panose="02020603050405020304" pitchFamily="18" charset="0"/>
            </a:endParaRPr>
          </a:p>
        </p:txBody>
      </p:sp>
    </p:spTree>
    <p:extLst>
      <p:ext uri="{BB962C8B-B14F-4D97-AF65-F5344CB8AC3E}">
        <p14:creationId xmlns:p14="http://schemas.microsoft.com/office/powerpoint/2010/main" val="7148783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a:xfrm>
            <a:off x="457200" y="6492875"/>
            <a:ext cx="1066800" cy="365125"/>
          </a:xfrm>
        </p:spPr>
        <p:txBody>
          <a:bodyPr/>
          <a:lstStyle/>
          <a:p>
            <a:fld id="{3825BBD7-8E55-4B7B-AFB4-4AB7D7366DD2}" type="datetime1">
              <a:rPr lang="en-US" b="1" smtClean="0">
                <a:solidFill>
                  <a:schemeClr val="tx1"/>
                </a:solidFill>
                <a:latin typeface="Agency FB" panose="020B0503020202020204" pitchFamily="34" charset="0"/>
                <a:ea typeface="Cambria" panose="02040503050406030204" pitchFamily="18" charset="0"/>
              </a:rPr>
              <a:pPr/>
              <a:t>6/7/2021</a:t>
            </a:fld>
            <a:endParaRPr lang="en-US" b="1" dirty="0">
              <a:solidFill>
                <a:schemeClr val="tx1"/>
              </a:solidFill>
              <a:latin typeface="Agency FB" panose="020B0503020202020204" pitchFamily="34" charset="0"/>
              <a:ea typeface="Cambria" panose="02040503050406030204" pitchFamily="18" charset="0"/>
            </a:endParaRPr>
          </a:p>
        </p:txBody>
      </p:sp>
      <p:sp>
        <p:nvSpPr>
          <p:cNvPr id="10" name="Slide Number Placeholder 9"/>
          <p:cNvSpPr>
            <a:spLocks noGrp="1"/>
          </p:cNvSpPr>
          <p:nvPr>
            <p:ph type="sldNum" sz="quarter" idx="12"/>
          </p:nvPr>
        </p:nvSpPr>
        <p:spPr>
          <a:xfrm>
            <a:off x="8305800" y="6492875"/>
            <a:ext cx="381000" cy="365125"/>
          </a:xfrm>
        </p:spPr>
        <p:txBody>
          <a:bodyPr/>
          <a:lstStyle/>
          <a:p>
            <a:fld id="{B6F15528-21DE-4FAA-801E-634DDDAF4B2B}" type="slidenum">
              <a:rPr lang="en-US" b="1" smtClean="0">
                <a:solidFill>
                  <a:schemeClr val="tx1"/>
                </a:solidFill>
                <a:latin typeface="Agency FB" panose="020B0503020202020204" pitchFamily="34" charset="0"/>
                <a:ea typeface="Cambria" panose="02040503050406030204" pitchFamily="18" charset="0"/>
              </a:rPr>
              <a:pPr/>
              <a:t>17</a:t>
            </a:fld>
            <a:endParaRPr lang="en-US" b="1" dirty="0">
              <a:solidFill>
                <a:schemeClr val="tx1"/>
              </a:solidFill>
              <a:latin typeface="Agency FB" panose="020B0503020202020204" pitchFamily="34" charset="0"/>
              <a:ea typeface="Cambria" panose="02040503050406030204" pitchFamily="18" charset="0"/>
            </a:endParaRPr>
          </a:p>
        </p:txBody>
      </p:sp>
      <p:sp>
        <p:nvSpPr>
          <p:cNvPr id="11" name="Footer Placeholder 10"/>
          <p:cNvSpPr>
            <a:spLocks noGrp="1"/>
          </p:cNvSpPr>
          <p:nvPr>
            <p:ph type="ftr" sz="quarter" idx="11"/>
          </p:nvPr>
        </p:nvSpPr>
        <p:spPr>
          <a:xfrm>
            <a:off x="2667000" y="6492874"/>
            <a:ext cx="4495800" cy="365125"/>
          </a:xfrm>
        </p:spPr>
        <p:txBody>
          <a:bodyPr/>
          <a:lstStyle/>
          <a:p>
            <a:r>
              <a:rPr lang="en-US" b="1" dirty="0">
                <a:solidFill>
                  <a:schemeClr val="tx1"/>
                </a:solidFill>
                <a:latin typeface="Agency FB" panose="020B0503020202020204" pitchFamily="34" charset="0"/>
              </a:rPr>
              <a:t>Dept. of Electronics and Communication Engineering</a:t>
            </a:r>
          </a:p>
        </p:txBody>
      </p:sp>
      <p:sp>
        <p:nvSpPr>
          <p:cNvPr id="2" name="TextBox 1">
            <a:extLst>
              <a:ext uri="{FF2B5EF4-FFF2-40B4-BE49-F238E27FC236}">
                <a16:creationId xmlns:a16="http://schemas.microsoft.com/office/drawing/2014/main" id="{D0ACC13C-C407-4856-A927-FA0F03387EEB}"/>
              </a:ext>
            </a:extLst>
          </p:cNvPr>
          <p:cNvSpPr txBox="1"/>
          <p:nvPr/>
        </p:nvSpPr>
        <p:spPr>
          <a:xfrm>
            <a:off x="4602409" y="98897"/>
            <a:ext cx="4343400" cy="923330"/>
          </a:xfrm>
          <a:prstGeom prst="rect">
            <a:avLst/>
          </a:prstGeom>
          <a:noFill/>
        </p:spPr>
        <p:txBody>
          <a:bodyPr wrap="square" rtlCol="0">
            <a:spAutoFit/>
          </a:bodyPr>
          <a:lstStyle/>
          <a:p>
            <a:pPr algn="r"/>
            <a:r>
              <a:rPr lang="en-US" b="1" dirty="0">
                <a:latin typeface="Agency FB" panose="020B0503020202020204" pitchFamily="34" charset="0"/>
                <a:ea typeface="Cambria" panose="02040503050406030204" pitchFamily="18" charset="0"/>
              </a:rPr>
              <a:t>Practical Implementation of Image Processing based Vehicle Speed Monitoring System </a:t>
            </a:r>
          </a:p>
          <a:p>
            <a:pPr algn="r"/>
            <a:endParaRPr lang="en-US" b="1" dirty="0">
              <a:latin typeface="Agency FB" panose="020B0503020202020204" pitchFamily="34" charset="0"/>
              <a:ea typeface="Cambria" panose="02040503050406030204" pitchFamily="18" charset="0"/>
            </a:endParaRPr>
          </a:p>
        </p:txBody>
      </p:sp>
      <p:pic>
        <p:nvPicPr>
          <p:cNvPr id="13" name="Picture 12"/>
          <p:cNvPicPr/>
          <p:nvPr/>
        </p:nvPicPr>
        <p:blipFill>
          <a:blip r:embed="rId2" cstate="print">
            <a:extLst>
              <a:ext uri="{28A0092B-C50C-407E-A947-70E740481C1C}">
                <a14:useLocalDpi xmlns:a14="http://schemas.microsoft.com/office/drawing/2010/main" val="0"/>
              </a:ext>
            </a:extLst>
          </a:blip>
          <a:stretch>
            <a:fillRect/>
          </a:stretch>
        </p:blipFill>
        <p:spPr>
          <a:xfrm>
            <a:off x="457200" y="1219200"/>
            <a:ext cx="3962400" cy="3359785"/>
          </a:xfrm>
          <a:prstGeom prst="rect">
            <a:avLst/>
          </a:prstGeom>
        </p:spPr>
      </p:pic>
      <p:pic>
        <p:nvPicPr>
          <p:cNvPr id="14" name="Picture 13"/>
          <p:cNvPicPr/>
          <p:nvPr/>
        </p:nvPicPr>
        <p:blipFill>
          <a:blip r:embed="rId3" cstate="print">
            <a:extLst>
              <a:ext uri="{28A0092B-C50C-407E-A947-70E740481C1C}">
                <a14:useLocalDpi xmlns:a14="http://schemas.microsoft.com/office/drawing/2010/main" val="0"/>
              </a:ext>
            </a:extLst>
          </a:blip>
          <a:stretch>
            <a:fillRect/>
          </a:stretch>
        </p:blipFill>
        <p:spPr>
          <a:xfrm>
            <a:off x="4602408" y="1219200"/>
            <a:ext cx="3855791" cy="3359785"/>
          </a:xfrm>
          <a:prstGeom prst="rect">
            <a:avLst/>
          </a:prstGeom>
        </p:spPr>
      </p:pic>
      <p:sp>
        <p:nvSpPr>
          <p:cNvPr id="6" name="TextBox 5"/>
          <p:cNvSpPr txBox="1"/>
          <p:nvPr/>
        </p:nvSpPr>
        <p:spPr>
          <a:xfrm>
            <a:off x="533400" y="4724400"/>
            <a:ext cx="3733800" cy="369332"/>
          </a:xfrm>
          <a:prstGeom prst="rect">
            <a:avLst/>
          </a:prstGeom>
          <a:noFill/>
        </p:spPr>
        <p:txBody>
          <a:bodyPr wrap="square" rtlCol="0">
            <a:spAutoFit/>
          </a:bodyPr>
          <a:lstStyle/>
          <a:p>
            <a:pPr algn="ctr"/>
            <a:r>
              <a:rPr lang="en-IN" dirty="0" smtClean="0">
                <a:latin typeface="Agency FB" panose="020B0503020202020204" pitchFamily="34" charset="0"/>
              </a:rPr>
              <a:t>Vehicle travelling at lower speed i.e. 23.40 Kmph.</a:t>
            </a:r>
            <a:endParaRPr lang="en-IN" dirty="0">
              <a:latin typeface="Agency FB" panose="020B0503020202020204" pitchFamily="34" charset="0"/>
            </a:endParaRPr>
          </a:p>
        </p:txBody>
      </p:sp>
      <p:sp>
        <p:nvSpPr>
          <p:cNvPr id="15" name="TextBox 14"/>
          <p:cNvSpPr txBox="1"/>
          <p:nvPr/>
        </p:nvSpPr>
        <p:spPr>
          <a:xfrm>
            <a:off x="4504471" y="4766467"/>
            <a:ext cx="4051664" cy="369332"/>
          </a:xfrm>
          <a:prstGeom prst="rect">
            <a:avLst/>
          </a:prstGeom>
          <a:noFill/>
        </p:spPr>
        <p:txBody>
          <a:bodyPr wrap="square" rtlCol="0">
            <a:spAutoFit/>
          </a:bodyPr>
          <a:lstStyle/>
          <a:p>
            <a:pPr algn="ctr"/>
            <a:r>
              <a:rPr lang="en-IN" dirty="0" smtClean="0">
                <a:latin typeface="Agency FB" panose="020B0503020202020204" pitchFamily="34" charset="0"/>
              </a:rPr>
              <a:t>Vehicle travelling at Medium speed i.e. 39.36 Kmph.</a:t>
            </a:r>
            <a:endParaRPr lang="en-IN" dirty="0">
              <a:latin typeface="Agency FB" panose="020B0503020202020204" pitchFamily="34" charset="0"/>
            </a:endParaRPr>
          </a:p>
        </p:txBody>
      </p:sp>
    </p:spTree>
    <p:extLst>
      <p:ext uri="{BB962C8B-B14F-4D97-AF65-F5344CB8AC3E}">
        <p14:creationId xmlns:p14="http://schemas.microsoft.com/office/powerpoint/2010/main" val="25875733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a:xfrm>
            <a:off x="457200" y="6492875"/>
            <a:ext cx="1066800" cy="365125"/>
          </a:xfrm>
        </p:spPr>
        <p:txBody>
          <a:bodyPr/>
          <a:lstStyle/>
          <a:p>
            <a:fld id="{3825BBD7-8E55-4B7B-AFB4-4AB7D7366DD2}" type="datetime1">
              <a:rPr lang="en-US" b="1" smtClean="0">
                <a:solidFill>
                  <a:schemeClr val="tx1"/>
                </a:solidFill>
                <a:latin typeface="Agency FB" panose="020B0503020202020204" pitchFamily="34" charset="0"/>
                <a:ea typeface="Cambria" panose="02040503050406030204" pitchFamily="18" charset="0"/>
              </a:rPr>
              <a:pPr/>
              <a:t>6/7/2021</a:t>
            </a:fld>
            <a:endParaRPr lang="en-US" b="1" dirty="0">
              <a:solidFill>
                <a:schemeClr val="tx1"/>
              </a:solidFill>
              <a:latin typeface="Agency FB" panose="020B0503020202020204" pitchFamily="34" charset="0"/>
              <a:ea typeface="Cambria" panose="02040503050406030204" pitchFamily="18" charset="0"/>
            </a:endParaRPr>
          </a:p>
        </p:txBody>
      </p:sp>
      <p:sp>
        <p:nvSpPr>
          <p:cNvPr id="10" name="Slide Number Placeholder 9"/>
          <p:cNvSpPr>
            <a:spLocks noGrp="1"/>
          </p:cNvSpPr>
          <p:nvPr>
            <p:ph type="sldNum" sz="quarter" idx="12"/>
          </p:nvPr>
        </p:nvSpPr>
        <p:spPr>
          <a:xfrm>
            <a:off x="8305800" y="6492875"/>
            <a:ext cx="381000" cy="365125"/>
          </a:xfrm>
        </p:spPr>
        <p:txBody>
          <a:bodyPr/>
          <a:lstStyle/>
          <a:p>
            <a:fld id="{B6F15528-21DE-4FAA-801E-634DDDAF4B2B}" type="slidenum">
              <a:rPr lang="en-US" b="1" smtClean="0">
                <a:solidFill>
                  <a:schemeClr val="tx1"/>
                </a:solidFill>
                <a:latin typeface="Agency FB" panose="020B0503020202020204" pitchFamily="34" charset="0"/>
                <a:ea typeface="Cambria" panose="02040503050406030204" pitchFamily="18" charset="0"/>
              </a:rPr>
              <a:pPr/>
              <a:t>18</a:t>
            </a:fld>
            <a:endParaRPr lang="en-US" b="1" dirty="0">
              <a:solidFill>
                <a:schemeClr val="tx1"/>
              </a:solidFill>
              <a:latin typeface="Agency FB" panose="020B0503020202020204" pitchFamily="34" charset="0"/>
              <a:ea typeface="Cambria" panose="02040503050406030204" pitchFamily="18" charset="0"/>
            </a:endParaRPr>
          </a:p>
        </p:txBody>
      </p:sp>
      <p:sp>
        <p:nvSpPr>
          <p:cNvPr id="11" name="Footer Placeholder 10"/>
          <p:cNvSpPr>
            <a:spLocks noGrp="1"/>
          </p:cNvSpPr>
          <p:nvPr>
            <p:ph type="ftr" sz="quarter" idx="11"/>
          </p:nvPr>
        </p:nvSpPr>
        <p:spPr>
          <a:xfrm>
            <a:off x="2667000" y="6492874"/>
            <a:ext cx="4495800" cy="365125"/>
          </a:xfrm>
        </p:spPr>
        <p:txBody>
          <a:bodyPr/>
          <a:lstStyle/>
          <a:p>
            <a:r>
              <a:rPr lang="en-US" b="1" dirty="0">
                <a:solidFill>
                  <a:schemeClr val="tx1"/>
                </a:solidFill>
                <a:latin typeface="Agency FB" panose="020B0503020202020204" pitchFamily="34" charset="0"/>
              </a:rPr>
              <a:t>Dept. of Electronics and Communication Engineering</a:t>
            </a:r>
          </a:p>
        </p:txBody>
      </p:sp>
      <p:sp>
        <p:nvSpPr>
          <p:cNvPr id="2" name="TextBox 1">
            <a:extLst>
              <a:ext uri="{FF2B5EF4-FFF2-40B4-BE49-F238E27FC236}">
                <a16:creationId xmlns:a16="http://schemas.microsoft.com/office/drawing/2014/main" id="{D0ACC13C-C407-4856-A927-FA0F03387EEB}"/>
              </a:ext>
            </a:extLst>
          </p:cNvPr>
          <p:cNvSpPr txBox="1"/>
          <p:nvPr/>
        </p:nvSpPr>
        <p:spPr>
          <a:xfrm>
            <a:off x="4602409" y="98897"/>
            <a:ext cx="4343400" cy="923330"/>
          </a:xfrm>
          <a:prstGeom prst="rect">
            <a:avLst/>
          </a:prstGeom>
          <a:noFill/>
        </p:spPr>
        <p:txBody>
          <a:bodyPr wrap="square" rtlCol="0">
            <a:spAutoFit/>
          </a:bodyPr>
          <a:lstStyle/>
          <a:p>
            <a:pPr algn="r"/>
            <a:r>
              <a:rPr lang="en-US" b="1" dirty="0">
                <a:latin typeface="Agency FB" panose="020B0503020202020204" pitchFamily="34" charset="0"/>
                <a:ea typeface="Cambria" panose="02040503050406030204" pitchFamily="18" charset="0"/>
              </a:rPr>
              <a:t>Practical Implementation of Image Processing based Vehicle Speed Monitoring System </a:t>
            </a:r>
          </a:p>
          <a:p>
            <a:pPr algn="r"/>
            <a:endParaRPr lang="en-US" b="1" dirty="0">
              <a:latin typeface="Agency FB" panose="020B0503020202020204" pitchFamily="34" charset="0"/>
              <a:ea typeface="Cambria" panose="02040503050406030204" pitchFamily="18" charset="0"/>
            </a:endParaRPr>
          </a:p>
        </p:txBody>
      </p:sp>
      <p:sp>
        <p:nvSpPr>
          <p:cNvPr id="6" name="TextBox 5"/>
          <p:cNvSpPr txBox="1"/>
          <p:nvPr/>
        </p:nvSpPr>
        <p:spPr>
          <a:xfrm>
            <a:off x="2735509" y="4186646"/>
            <a:ext cx="3733800" cy="369332"/>
          </a:xfrm>
          <a:prstGeom prst="rect">
            <a:avLst/>
          </a:prstGeom>
          <a:noFill/>
        </p:spPr>
        <p:txBody>
          <a:bodyPr wrap="square" rtlCol="0">
            <a:spAutoFit/>
          </a:bodyPr>
          <a:lstStyle/>
          <a:p>
            <a:pPr algn="ctr"/>
            <a:r>
              <a:rPr lang="en-IN" dirty="0" smtClean="0">
                <a:latin typeface="Agency FB" panose="020B0503020202020204" pitchFamily="34" charset="0"/>
              </a:rPr>
              <a:t>Vehicle travelling at higher speed i.e. 61.85 Kmph.</a:t>
            </a:r>
            <a:endParaRPr lang="en-IN" dirty="0">
              <a:latin typeface="Agency FB" panose="020B0503020202020204" pitchFamily="34" charset="0"/>
            </a:endParaRPr>
          </a:p>
        </p:txBody>
      </p:sp>
      <p:pic>
        <p:nvPicPr>
          <p:cNvPr id="12" name="Picture 11"/>
          <p:cNvPicPr/>
          <p:nvPr/>
        </p:nvPicPr>
        <p:blipFill>
          <a:blip r:embed="rId2" cstate="print">
            <a:extLst>
              <a:ext uri="{28A0092B-C50C-407E-A947-70E740481C1C}">
                <a14:useLocalDpi xmlns:a14="http://schemas.microsoft.com/office/drawing/2010/main" val="0"/>
              </a:ext>
            </a:extLst>
          </a:blip>
          <a:stretch>
            <a:fillRect/>
          </a:stretch>
        </p:blipFill>
        <p:spPr>
          <a:xfrm>
            <a:off x="2583109" y="1022227"/>
            <a:ext cx="4038600" cy="3168773"/>
          </a:xfrm>
          <a:prstGeom prst="rect">
            <a:avLst/>
          </a:prstGeom>
        </p:spPr>
      </p:pic>
      <p:sp>
        <p:nvSpPr>
          <p:cNvPr id="3" name="Rectangle 2"/>
          <p:cNvSpPr/>
          <p:nvPr/>
        </p:nvSpPr>
        <p:spPr>
          <a:xfrm>
            <a:off x="462572" y="4695605"/>
            <a:ext cx="8483237" cy="646331"/>
          </a:xfrm>
          <a:prstGeom prst="rect">
            <a:avLst/>
          </a:prstGeom>
        </p:spPr>
        <p:txBody>
          <a:bodyPr wrap="square">
            <a:spAutoFit/>
          </a:bodyPr>
          <a:lstStyle/>
          <a:p>
            <a:pPr marL="285750" indent="-285750" algn="just">
              <a:spcAft>
                <a:spcPts val="0"/>
              </a:spcAft>
              <a:buFont typeface="Arial" panose="020B0604020202020204" pitchFamily="34" charset="0"/>
              <a:buChar char="•"/>
            </a:pPr>
            <a:r>
              <a:rPr lang="en-US" dirty="0" smtClean="0">
                <a:latin typeface="Agency FB" panose="020B0503020202020204" pitchFamily="34" charset="0"/>
                <a:ea typeface="Times New Roman" panose="02020603050405020304" pitchFamily="18" charset="0"/>
              </a:rPr>
              <a:t>With </a:t>
            </a:r>
            <a:r>
              <a:rPr lang="en-US" dirty="0">
                <a:latin typeface="Agency FB" panose="020B0503020202020204" pitchFamily="34" charset="0"/>
                <a:ea typeface="Times New Roman" panose="02020603050405020304" pitchFamily="18" charset="0"/>
              </a:rPr>
              <a:t>the calculated speeds of the vehicle we can conclude whether the vehicle is travelling at higher speed or lower one in order to avoid the major accidents taking place due to over speed.</a:t>
            </a:r>
            <a:endParaRPr lang="en-IN" sz="2400" dirty="0">
              <a:effectLst/>
              <a:latin typeface="Agency FB" panose="020B0503020202020204" pitchFamily="34" charset="0"/>
              <a:ea typeface="Times New Roman" panose="02020603050405020304" pitchFamily="18" charset="0"/>
            </a:endParaRPr>
          </a:p>
        </p:txBody>
      </p:sp>
    </p:spTree>
    <p:extLst>
      <p:ext uri="{BB962C8B-B14F-4D97-AF65-F5344CB8AC3E}">
        <p14:creationId xmlns:p14="http://schemas.microsoft.com/office/powerpoint/2010/main" val="11165642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860024" y="1535113"/>
            <a:ext cx="4040188" cy="639762"/>
          </a:xfrm>
        </p:spPr>
        <p:txBody>
          <a:bodyPr/>
          <a:lstStyle/>
          <a:p>
            <a:r>
              <a:rPr lang="en-US" dirty="0">
                <a:latin typeface="Agency FB" panose="020B0503020202020204" pitchFamily="34" charset="0"/>
              </a:rPr>
              <a:t>Existed</a:t>
            </a:r>
          </a:p>
        </p:txBody>
      </p:sp>
      <p:sp>
        <p:nvSpPr>
          <p:cNvPr id="5" name="Content Placeholder 4"/>
          <p:cNvSpPr>
            <a:spLocks noGrp="1"/>
          </p:cNvSpPr>
          <p:nvPr>
            <p:ph sz="half" idx="2"/>
          </p:nvPr>
        </p:nvSpPr>
        <p:spPr/>
        <p:txBody>
          <a:bodyPr/>
          <a:lstStyle/>
          <a:p>
            <a:pPr algn="just"/>
            <a:r>
              <a:rPr lang="en-IN" sz="1800" dirty="0" smtClean="0">
                <a:latin typeface="Agency FB" pitchFamily="34" charset="0"/>
              </a:rPr>
              <a:t>Conventionally </a:t>
            </a:r>
            <a:r>
              <a:rPr lang="en-US" sz="1800" dirty="0" smtClean="0">
                <a:latin typeface="Agency FB" pitchFamily="34" charset="0"/>
              </a:rPr>
              <a:t>Radar </a:t>
            </a:r>
            <a:r>
              <a:rPr lang="en-US" sz="1800" dirty="0">
                <a:latin typeface="Agency FB" pitchFamily="34" charset="0"/>
              </a:rPr>
              <a:t>technology is the current </a:t>
            </a:r>
            <a:r>
              <a:rPr lang="en-US" sz="1800" dirty="0" smtClean="0">
                <a:latin typeface="Agency FB" pitchFamily="34" charset="0"/>
              </a:rPr>
              <a:t>way </a:t>
            </a:r>
            <a:r>
              <a:rPr lang="en-US" sz="1800" dirty="0">
                <a:latin typeface="Agency FB" pitchFamily="34" charset="0"/>
              </a:rPr>
              <a:t>used for speed detection</a:t>
            </a:r>
            <a:r>
              <a:rPr lang="en-US" sz="1800" dirty="0" smtClean="0">
                <a:latin typeface="Agency FB" pitchFamily="34" charset="0"/>
              </a:rPr>
              <a:t>. The main drawback of this method is the usage of radar guns.</a:t>
            </a:r>
          </a:p>
          <a:p>
            <a:pPr algn="just"/>
            <a:r>
              <a:rPr lang="en-US" sz="1800" dirty="0">
                <a:latin typeface="Agency FB" pitchFamily="34" charset="0"/>
              </a:rPr>
              <a:t>Speed of only one object can be found at an instance.  </a:t>
            </a:r>
            <a:endParaRPr lang="en-US" sz="1800" dirty="0" smtClean="0">
              <a:latin typeface="Agency FB" pitchFamily="34" charset="0"/>
            </a:endParaRPr>
          </a:p>
          <a:p>
            <a:pPr algn="just"/>
            <a:r>
              <a:rPr lang="en-US" sz="1800" dirty="0" smtClean="0">
                <a:latin typeface="Agency FB" pitchFamily="34" charset="0"/>
              </a:rPr>
              <a:t> </a:t>
            </a:r>
            <a:r>
              <a:rPr lang="en-US" sz="1800" dirty="0">
                <a:latin typeface="Agency FB" pitchFamily="34" charset="0"/>
              </a:rPr>
              <a:t>While in use, if there are any devices that generate radio waves in the near vicinity, the results are influenced.    </a:t>
            </a:r>
            <a:endParaRPr lang="en-US" sz="1800" dirty="0" smtClean="0">
              <a:latin typeface="Agency FB" pitchFamily="34" charset="0"/>
            </a:endParaRPr>
          </a:p>
          <a:p>
            <a:pPr algn="just"/>
            <a:r>
              <a:rPr lang="en-US" sz="1800" dirty="0" smtClean="0">
                <a:latin typeface="Agency FB" pitchFamily="34" charset="0"/>
              </a:rPr>
              <a:t>Extremely </a:t>
            </a:r>
            <a:r>
              <a:rPr lang="en-US" sz="1800" dirty="0">
                <a:latin typeface="Agency FB" pitchFamily="34" charset="0"/>
              </a:rPr>
              <a:t>expensive.   </a:t>
            </a:r>
            <a:endParaRPr lang="en-US" sz="1800" dirty="0" smtClean="0">
              <a:latin typeface="Agency FB" pitchFamily="34" charset="0"/>
            </a:endParaRPr>
          </a:p>
          <a:p>
            <a:pPr algn="just"/>
            <a:r>
              <a:rPr lang="en-US" sz="1800" dirty="0" smtClean="0">
                <a:latin typeface="Agency FB" pitchFamily="34" charset="0"/>
              </a:rPr>
              <a:t>Radar </a:t>
            </a:r>
            <a:r>
              <a:rPr lang="en-US" sz="1800" dirty="0">
                <a:latin typeface="Agency FB" pitchFamily="34" charset="0"/>
              </a:rPr>
              <a:t>gun must be pointed towards the direct path of  the incoming traffic. </a:t>
            </a:r>
          </a:p>
        </p:txBody>
      </p:sp>
      <p:sp>
        <p:nvSpPr>
          <p:cNvPr id="6" name="Text Placeholder 5"/>
          <p:cNvSpPr>
            <a:spLocks noGrp="1"/>
          </p:cNvSpPr>
          <p:nvPr>
            <p:ph type="body" sz="quarter" idx="3"/>
          </p:nvPr>
        </p:nvSpPr>
        <p:spPr>
          <a:xfrm>
            <a:off x="4999229" y="1543837"/>
            <a:ext cx="4041775" cy="639762"/>
          </a:xfrm>
        </p:spPr>
        <p:txBody>
          <a:bodyPr/>
          <a:lstStyle/>
          <a:p>
            <a:r>
              <a:rPr lang="en-US" dirty="0">
                <a:latin typeface="Agency FB" panose="020B0503020202020204" pitchFamily="34" charset="0"/>
              </a:rPr>
              <a:t>Proposed</a:t>
            </a:r>
          </a:p>
        </p:txBody>
      </p:sp>
      <p:sp>
        <p:nvSpPr>
          <p:cNvPr id="7" name="Content Placeholder 6"/>
          <p:cNvSpPr>
            <a:spLocks noGrp="1"/>
          </p:cNvSpPr>
          <p:nvPr>
            <p:ph sz="quarter" idx="4"/>
          </p:nvPr>
        </p:nvSpPr>
        <p:spPr/>
        <p:txBody>
          <a:bodyPr/>
          <a:lstStyle/>
          <a:p>
            <a:pPr algn="just"/>
            <a:r>
              <a:rPr lang="en-US" sz="1800" dirty="0" smtClean="0">
                <a:latin typeface="Agency FB" pitchFamily="34" charset="0"/>
              </a:rPr>
              <a:t>The </a:t>
            </a:r>
            <a:r>
              <a:rPr lang="en-US" sz="1800" dirty="0">
                <a:latin typeface="Agency FB" pitchFamily="34" charset="0"/>
              </a:rPr>
              <a:t>vehicle’s speed information is based on the video recorded using a camera. Theoretically we use methods such as Gaussian mixture models, DBSCAN, Kalman filter and Optical </a:t>
            </a:r>
            <a:r>
              <a:rPr lang="en-US" sz="1800" dirty="0" smtClean="0">
                <a:latin typeface="Agency FB" pitchFamily="34" charset="0"/>
              </a:rPr>
              <a:t>flow and make a </a:t>
            </a:r>
            <a:r>
              <a:rPr lang="en-US" sz="1800" dirty="0">
                <a:latin typeface="Agency FB" pitchFamily="34" charset="0"/>
              </a:rPr>
              <a:t>practical </a:t>
            </a:r>
            <a:r>
              <a:rPr lang="en-US" sz="1800" dirty="0" smtClean="0">
                <a:latin typeface="Agency FB" pitchFamily="34" charset="0"/>
              </a:rPr>
              <a:t>Implementation.</a:t>
            </a:r>
          </a:p>
          <a:p>
            <a:pPr algn="just"/>
            <a:r>
              <a:rPr lang="en-US" sz="1800" dirty="0" smtClean="0">
                <a:latin typeface="Agency FB" pitchFamily="34" charset="0"/>
              </a:rPr>
              <a:t>The </a:t>
            </a:r>
            <a:r>
              <a:rPr lang="en-US" sz="1800" dirty="0">
                <a:latin typeface="Agency FB" pitchFamily="34" charset="0"/>
              </a:rPr>
              <a:t>final speed of a particular vehicle is concluded by different natures of driving and its position at various instances of time of the recording.</a:t>
            </a:r>
          </a:p>
        </p:txBody>
      </p:sp>
      <p:sp>
        <p:nvSpPr>
          <p:cNvPr id="9" name="Date Placeholder 8"/>
          <p:cNvSpPr>
            <a:spLocks noGrp="1"/>
          </p:cNvSpPr>
          <p:nvPr>
            <p:ph type="dt" sz="half" idx="10"/>
          </p:nvPr>
        </p:nvSpPr>
        <p:spPr/>
        <p:txBody>
          <a:bodyPr/>
          <a:lstStyle/>
          <a:p>
            <a:fld id="{3825BBD7-8E55-4B7B-AFB4-4AB7D7366DD2}" type="datetime1">
              <a:rPr lang="en-US" b="1" smtClean="0">
                <a:solidFill>
                  <a:schemeClr val="tx1"/>
                </a:solidFill>
                <a:latin typeface="Agency FB" panose="020B0503020202020204" pitchFamily="34" charset="0"/>
                <a:ea typeface="Cambria" panose="02040503050406030204" pitchFamily="18" charset="0"/>
              </a:rPr>
              <a:pPr/>
              <a:t>6/7/2021</a:t>
            </a:fld>
            <a:endParaRPr lang="en-US" b="1" dirty="0">
              <a:solidFill>
                <a:schemeClr val="tx1"/>
              </a:solidFill>
              <a:latin typeface="Agency FB" panose="020B0503020202020204" pitchFamily="34" charset="0"/>
              <a:ea typeface="Cambria" panose="02040503050406030204" pitchFamily="18" charset="0"/>
            </a:endParaRPr>
          </a:p>
        </p:txBody>
      </p:sp>
      <p:sp>
        <p:nvSpPr>
          <p:cNvPr id="11" name="Footer Placeholder 10"/>
          <p:cNvSpPr>
            <a:spLocks noGrp="1"/>
          </p:cNvSpPr>
          <p:nvPr>
            <p:ph type="ftr" sz="quarter" idx="11"/>
          </p:nvPr>
        </p:nvSpPr>
        <p:spPr/>
        <p:txBody>
          <a:bodyPr/>
          <a:lstStyle/>
          <a:p>
            <a:r>
              <a:rPr lang="en-US" b="1" dirty="0">
                <a:solidFill>
                  <a:schemeClr val="tx1"/>
                </a:solidFill>
                <a:latin typeface="Agency FB" panose="020B0503020202020204" pitchFamily="34" charset="0"/>
              </a:rPr>
              <a:t>Dept. of Electronics and Communication Engineering</a:t>
            </a:r>
          </a:p>
        </p:txBody>
      </p:sp>
      <p:sp>
        <p:nvSpPr>
          <p:cNvPr id="10" name="Slide Number Placeholder 9"/>
          <p:cNvSpPr>
            <a:spLocks noGrp="1"/>
          </p:cNvSpPr>
          <p:nvPr>
            <p:ph type="sldNum" sz="quarter" idx="12"/>
          </p:nvPr>
        </p:nvSpPr>
        <p:spPr/>
        <p:txBody>
          <a:bodyPr/>
          <a:lstStyle/>
          <a:p>
            <a:fld id="{B6F15528-21DE-4FAA-801E-634DDDAF4B2B}" type="slidenum">
              <a:rPr lang="en-US" b="1" smtClean="0">
                <a:solidFill>
                  <a:schemeClr val="tx1"/>
                </a:solidFill>
                <a:latin typeface="Agency FB" panose="020B0503020202020204" pitchFamily="34" charset="0"/>
                <a:ea typeface="Cambria" panose="02040503050406030204" pitchFamily="18" charset="0"/>
              </a:rPr>
              <a:pPr/>
              <a:t>19</a:t>
            </a:fld>
            <a:endParaRPr lang="en-US" b="1" dirty="0">
              <a:solidFill>
                <a:schemeClr val="tx1"/>
              </a:solidFill>
              <a:latin typeface="Agency FB" panose="020B0503020202020204" pitchFamily="34" charset="0"/>
              <a:ea typeface="Cambria" panose="02040503050406030204" pitchFamily="18" charset="0"/>
            </a:endParaRPr>
          </a:p>
        </p:txBody>
      </p:sp>
      <p:sp>
        <p:nvSpPr>
          <p:cNvPr id="12" name="TextBox 11"/>
          <p:cNvSpPr txBox="1"/>
          <p:nvPr/>
        </p:nvSpPr>
        <p:spPr>
          <a:xfrm>
            <a:off x="432786" y="958709"/>
            <a:ext cx="8534400" cy="584775"/>
          </a:xfrm>
          <a:prstGeom prst="rect">
            <a:avLst/>
          </a:prstGeom>
          <a:noFill/>
        </p:spPr>
        <p:txBody>
          <a:bodyPr wrap="square" rtlCol="0">
            <a:spAutoFit/>
          </a:bodyPr>
          <a:lstStyle/>
          <a:p>
            <a:r>
              <a:rPr lang="en-IN" sz="3200" b="1" dirty="0">
                <a:solidFill>
                  <a:srgbClr val="FF0000"/>
                </a:solidFill>
                <a:latin typeface="Agency FB" panose="020B0503020202020204" pitchFamily="34" charset="0"/>
                <a:ea typeface="Cambria" panose="02040503050406030204" pitchFamily="18" charset="0"/>
              </a:rPr>
              <a:t>Comparative Analysis (Existed vs Proposed):</a:t>
            </a:r>
            <a:endParaRPr lang="en-US" sz="3200" b="1" dirty="0">
              <a:solidFill>
                <a:srgbClr val="FF0000"/>
              </a:solidFill>
              <a:latin typeface="Agency FB" panose="020B0503020202020204" pitchFamily="34" charset="0"/>
              <a:ea typeface="Cambria" panose="02040503050406030204" pitchFamily="18" charset="0"/>
            </a:endParaRPr>
          </a:p>
        </p:txBody>
      </p:sp>
      <p:sp>
        <p:nvSpPr>
          <p:cNvPr id="2" name="TextBox 1">
            <a:extLst>
              <a:ext uri="{FF2B5EF4-FFF2-40B4-BE49-F238E27FC236}">
                <a16:creationId xmlns:a16="http://schemas.microsoft.com/office/drawing/2014/main" id="{BCEA7F9A-7DA9-4E1A-941E-46FF8DA4B6A6}"/>
              </a:ext>
            </a:extLst>
          </p:cNvPr>
          <p:cNvSpPr txBox="1"/>
          <p:nvPr/>
        </p:nvSpPr>
        <p:spPr>
          <a:xfrm>
            <a:off x="4623786" y="43749"/>
            <a:ext cx="4343400" cy="923330"/>
          </a:xfrm>
          <a:prstGeom prst="rect">
            <a:avLst/>
          </a:prstGeom>
          <a:noFill/>
        </p:spPr>
        <p:txBody>
          <a:bodyPr wrap="square" rtlCol="0">
            <a:spAutoFit/>
          </a:bodyPr>
          <a:lstStyle/>
          <a:p>
            <a:pPr algn="r"/>
            <a:r>
              <a:rPr lang="en-US" b="1" dirty="0">
                <a:latin typeface="Agency FB" panose="020B0503020202020204" pitchFamily="34" charset="0"/>
                <a:ea typeface="Cambria" panose="02040503050406030204" pitchFamily="18" charset="0"/>
              </a:rPr>
              <a:t>Practical Implementation of Image Processing based Vehicle Speed Monitoring System </a:t>
            </a:r>
          </a:p>
          <a:p>
            <a:pPr algn="r"/>
            <a:endParaRPr lang="en-US" b="1" dirty="0">
              <a:latin typeface="Agency FB" panose="020B0503020202020204" pitchFamily="34" charset="0"/>
              <a:ea typeface="Cambria" panose="02040503050406030204" pitchFamily="18" charset="0"/>
            </a:endParaRPr>
          </a:p>
        </p:txBody>
      </p:sp>
    </p:spTree>
    <p:extLst>
      <p:ext uri="{BB962C8B-B14F-4D97-AF65-F5344CB8AC3E}">
        <p14:creationId xmlns:p14="http://schemas.microsoft.com/office/powerpoint/2010/main" val="18574412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4773706" y="90518"/>
            <a:ext cx="4343400" cy="646331"/>
          </a:xfrm>
          <a:prstGeom prst="rect">
            <a:avLst/>
          </a:prstGeom>
          <a:noFill/>
        </p:spPr>
        <p:txBody>
          <a:bodyPr wrap="square" rtlCol="0">
            <a:spAutoFit/>
          </a:bodyPr>
          <a:lstStyle/>
          <a:p>
            <a:pPr algn="r"/>
            <a:r>
              <a:rPr lang="en-US" b="1" dirty="0" smtClean="0">
                <a:latin typeface="Agency FB" panose="020B0503020202020204" pitchFamily="34" charset="0"/>
                <a:ea typeface="Cambria" panose="02040503050406030204" pitchFamily="18" charset="0"/>
              </a:rPr>
              <a:t>Practical Implementation of Image Processing based Vehicle Speed Monitoring System </a:t>
            </a:r>
            <a:endParaRPr lang="en-US" b="1" dirty="0">
              <a:latin typeface="Agency FB" panose="020B0503020202020204" pitchFamily="34" charset="0"/>
              <a:ea typeface="Cambria" panose="02040503050406030204" pitchFamily="18" charset="0"/>
            </a:endParaRPr>
          </a:p>
        </p:txBody>
      </p:sp>
      <p:sp>
        <p:nvSpPr>
          <p:cNvPr id="9" name="Date Placeholder 8"/>
          <p:cNvSpPr>
            <a:spLocks noGrp="1"/>
          </p:cNvSpPr>
          <p:nvPr>
            <p:ph type="dt" sz="half" idx="10"/>
          </p:nvPr>
        </p:nvSpPr>
        <p:spPr>
          <a:xfrm>
            <a:off x="457200" y="6492875"/>
            <a:ext cx="1066800" cy="365125"/>
          </a:xfrm>
        </p:spPr>
        <p:txBody>
          <a:bodyPr/>
          <a:lstStyle/>
          <a:p>
            <a:fld id="{3825BBD7-8E55-4B7B-AFB4-4AB7D7366DD2}" type="datetime1">
              <a:rPr lang="en-US" b="1" smtClean="0">
                <a:solidFill>
                  <a:schemeClr val="tx1"/>
                </a:solidFill>
                <a:latin typeface="Agency FB" panose="020B0503020202020204" pitchFamily="34" charset="0"/>
                <a:ea typeface="Cambria" panose="02040503050406030204" pitchFamily="18" charset="0"/>
              </a:rPr>
              <a:pPr/>
              <a:t>6/7/2021</a:t>
            </a:fld>
            <a:endParaRPr lang="en-US" b="1" dirty="0">
              <a:solidFill>
                <a:schemeClr val="tx1"/>
              </a:solidFill>
              <a:latin typeface="Agency FB" panose="020B0503020202020204" pitchFamily="34" charset="0"/>
              <a:ea typeface="Cambria" panose="02040503050406030204" pitchFamily="18" charset="0"/>
            </a:endParaRPr>
          </a:p>
        </p:txBody>
      </p:sp>
      <p:sp>
        <p:nvSpPr>
          <p:cNvPr id="10" name="Slide Number Placeholder 9"/>
          <p:cNvSpPr>
            <a:spLocks noGrp="1"/>
          </p:cNvSpPr>
          <p:nvPr>
            <p:ph type="sldNum" sz="quarter" idx="12"/>
          </p:nvPr>
        </p:nvSpPr>
        <p:spPr>
          <a:xfrm>
            <a:off x="8305800" y="6492875"/>
            <a:ext cx="381000" cy="365125"/>
          </a:xfrm>
        </p:spPr>
        <p:txBody>
          <a:bodyPr/>
          <a:lstStyle/>
          <a:p>
            <a:fld id="{B6F15528-21DE-4FAA-801E-634DDDAF4B2B}" type="slidenum">
              <a:rPr lang="en-US" b="1" smtClean="0">
                <a:solidFill>
                  <a:schemeClr val="tx1"/>
                </a:solidFill>
                <a:latin typeface="Agency FB" panose="020B0503020202020204" pitchFamily="34" charset="0"/>
                <a:ea typeface="Cambria" panose="02040503050406030204" pitchFamily="18" charset="0"/>
              </a:rPr>
              <a:pPr/>
              <a:t>2</a:t>
            </a:fld>
            <a:endParaRPr lang="en-US" b="1" dirty="0">
              <a:solidFill>
                <a:schemeClr val="tx1"/>
              </a:solidFill>
              <a:latin typeface="Agency FB" panose="020B0503020202020204" pitchFamily="34" charset="0"/>
              <a:ea typeface="Cambria" panose="02040503050406030204" pitchFamily="18" charset="0"/>
            </a:endParaRPr>
          </a:p>
        </p:txBody>
      </p:sp>
      <p:sp>
        <p:nvSpPr>
          <p:cNvPr id="11" name="Footer Placeholder 10"/>
          <p:cNvSpPr>
            <a:spLocks noGrp="1"/>
          </p:cNvSpPr>
          <p:nvPr>
            <p:ph type="ftr" sz="quarter" idx="11"/>
          </p:nvPr>
        </p:nvSpPr>
        <p:spPr>
          <a:xfrm>
            <a:off x="2667000" y="6492874"/>
            <a:ext cx="4495800" cy="365125"/>
          </a:xfrm>
        </p:spPr>
        <p:txBody>
          <a:bodyPr/>
          <a:lstStyle/>
          <a:p>
            <a:r>
              <a:rPr lang="en-US" b="1" dirty="0">
                <a:solidFill>
                  <a:schemeClr val="tx1"/>
                </a:solidFill>
                <a:latin typeface="Agency FB" panose="020B0503020202020204" pitchFamily="34" charset="0"/>
              </a:rPr>
              <a:t>Dept. of Electronics and Communication Engineering</a:t>
            </a:r>
          </a:p>
        </p:txBody>
      </p:sp>
      <p:sp>
        <p:nvSpPr>
          <p:cNvPr id="12" name="TextBox 11"/>
          <p:cNvSpPr txBox="1"/>
          <p:nvPr/>
        </p:nvSpPr>
        <p:spPr>
          <a:xfrm>
            <a:off x="381000" y="771683"/>
            <a:ext cx="8534400" cy="4608954"/>
          </a:xfrm>
          <a:prstGeom prst="rect">
            <a:avLst/>
          </a:prstGeom>
          <a:noFill/>
        </p:spPr>
        <p:txBody>
          <a:bodyPr wrap="square" rtlCol="0">
            <a:spAutoFit/>
          </a:bodyPr>
          <a:lstStyle/>
          <a:p>
            <a:r>
              <a:rPr lang="en-IN" sz="3200" b="1" dirty="0">
                <a:solidFill>
                  <a:srgbClr val="FF0000"/>
                </a:solidFill>
                <a:latin typeface="Agency FB" panose="020B0503020202020204" pitchFamily="34" charset="0"/>
                <a:ea typeface="Cambria" panose="02040503050406030204" pitchFamily="18" charset="0"/>
              </a:rPr>
              <a:t>Outline</a:t>
            </a:r>
            <a:r>
              <a:rPr lang="en-IN" sz="3200" b="1" dirty="0" smtClean="0">
                <a:solidFill>
                  <a:srgbClr val="FF0000"/>
                </a:solidFill>
                <a:latin typeface="Agency FB" panose="020B0503020202020204" pitchFamily="34" charset="0"/>
                <a:ea typeface="Cambria" panose="02040503050406030204" pitchFamily="18" charset="0"/>
              </a:rPr>
              <a:t>:</a:t>
            </a:r>
          </a:p>
          <a:p>
            <a:endParaRPr lang="en-US" sz="3200" b="1" dirty="0">
              <a:solidFill>
                <a:srgbClr val="FF0000"/>
              </a:solidFill>
              <a:latin typeface="Agency FB" panose="020B0503020202020204" pitchFamily="34" charset="0"/>
              <a:ea typeface="Cambria" panose="02040503050406030204" pitchFamily="18" charset="0"/>
            </a:endParaRPr>
          </a:p>
          <a:p>
            <a:pPr marL="342900" lvl="0" indent="-342900" algn="just">
              <a:spcBef>
                <a:spcPts val="300"/>
              </a:spcBef>
              <a:spcAft>
                <a:spcPts val="300"/>
              </a:spcAft>
              <a:buSzPct val="85000"/>
              <a:buFont typeface="Arial" pitchFamily="34" charset="0"/>
              <a:buChar char="•"/>
              <a:defRPr/>
            </a:pPr>
            <a:r>
              <a:rPr lang="en-IN" altLang="zh-TW" sz="2400" dirty="0">
                <a:latin typeface="Agency FB" panose="020B0503020202020204" pitchFamily="34" charset="0"/>
                <a:ea typeface="Cambria" panose="02040503050406030204" pitchFamily="18" charset="0"/>
              </a:rPr>
              <a:t>Objectives </a:t>
            </a:r>
          </a:p>
          <a:p>
            <a:pPr marL="342900" lvl="0" indent="-342900" algn="just">
              <a:spcBef>
                <a:spcPts val="300"/>
              </a:spcBef>
              <a:spcAft>
                <a:spcPts val="300"/>
              </a:spcAft>
              <a:buSzPct val="85000"/>
              <a:buFont typeface="Arial" pitchFamily="34" charset="0"/>
              <a:buChar char="•"/>
              <a:defRPr/>
            </a:pPr>
            <a:r>
              <a:rPr lang="en-IN" altLang="zh-TW" sz="2400" dirty="0" smtClean="0">
                <a:latin typeface="Agency FB" panose="020B0503020202020204" pitchFamily="34" charset="0"/>
                <a:ea typeface="Cambria" panose="02040503050406030204" pitchFamily="18" charset="0"/>
              </a:rPr>
              <a:t>Literature Survey</a:t>
            </a:r>
          </a:p>
          <a:p>
            <a:pPr marL="342900" lvl="0" indent="-342900" algn="just">
              <a:spcBef>
                <a:spcPts val="300"/>
              </a:spcBef>
              <a:spcAft>
                <a:spcPts val="300"/>
              </a:spcAft>
              <a:buSzPct val="85000"/>
              <a:buFont typeface="Arial" pitchFamily="34" charset="0"/>
              <a:buChar char="•"/>
              <a:defRPr/>
            </a:pPr>
            <a:r>
              <a:rPr lang="en-IN" altLang="zh-TW" sz="2400" dirty="0" smtClean="0">
                <a:latin typeface="Agency FB" panose="020B0503020202020204" pitchFamily="34" charset="0"/>
                <a:ea typeface="Cambria" panose="02040503050406030204" pitchFamily="18" charset="0"/>
              </a:rPr>
              <a:t>Proposed </a:t>
            </a:r>
            <a:r>
              <a:rPr lang="en-IN" altLang="zh-TW" sz="2400" dirty="0">
                <a:latin typeface="Agency FB" panose="020B0503020202020204" pitchFamily="34" charset="0"/>
                <a:ea typeface="Cambria" panose="02040503050406030204" pitchFamily="18" charset="0"/>
              </a:rPr>
              <a:t>Design </a:t>
            </a:r>
            <a:endParaRPr lang="en-IN" altLang="zh-TW" sz="2400" dirty="0" smtClean="0">
              <a:latin typeface="Agency FB" panose="020B0503020202020204" pitchFamily="34" charset="0"/>
              <a:ea typeface="Cambria" panose="02040503050406030204" pitchFamily="18" charset="0"/>
            </a:endParaRPr>
          </a:p>
          <a:p>
            <a:pPr marL="342900" lvl="0" indent="-342900" algn="just">
              <a:spcBef>
                <a:spcPts val="300"/>
              </a:spcBef>
              <a:spcAft>
                <a:spcPts val="300"/>
              </a:spcAft>
              <a:buSzPct val="85000"/>
              <a:buFont typeface="Arial" pitchFamily="34" charset="0"/>
              <a:buChar char="•"/>
              <a:defRPr/>
            </a:pPr>
            <a:r>
              <a:rPr lang="en-US" altLang="zh-TW" sz="2400" dirty="0" smtClean="0">
                <a:latin typeface="Agency FB" panose="020B0503020202020204" pitchFamily="34" charset="0"/>
                <a:ea typeface="Cambria" panose="02040503050406030204" pitchFamily="18" charset="0"/>
              </a:rPr>
              <a:t>Results and Discussion</a:t>
            </a:r>
            <a:endParaRPr lang="en-IN" altLang="zh-TW" sz="2400" dirty="0">
              <a:latin typeface="Agency FB" panose="020B0503020202020204" pitchFamily="34" charset="0"/>
              <a:ea typeface="Cambria" panose="02040503050406030204" pitchFamily="18" charset="0"/>
            </a:endParaRPr>
          </a:p>
          <a:p>
            <a:pPr marL="342900" lvl="0" indent="-342900" algn="just">
              <a:spcBef>
                <a:spcPts val="300"/>
              </a:spcBef>
              <a:spcAft>
                <a:spcPts val="300"/>
              </a:spcAft>
              <a:buSzPct val="85000"/>
              <a:buFont typeface="Arial" pitchFamily="34" charset="0"/>
              <a:buChar char="•"/>
              <a:defRPr/>
            </a:pPr>
            <a:r>
              <a:rPr lang="en-IN" altLang="zh-TW" sz="2400" dirty="0">
                <a:latin typeface="Agency FB" panose="020B0503020202020204" pitchFamily="34" charset="0"/>
                <a:ea typeface="Cambria" panose="02040503050406030204" pitchFamily="18" charset="0"/>
              </a:rPr>
              <a:t>Comparative Analysis </a:t>
            </a:r>
            <a:endParaRPr lang="en-IN" altLang="zh-TW" sz="2400" dirty="0" smtClean="0">
              <a:latin typeface="Agency FB" panose="020B0503020202020204" pitchFamily="34" charset="0"/>
              <a:ea typeface="Cambria" panose="02040503050406030204" pitchFamily="18" charset="0"/>
            </a:endParaRPr>
          </a:p>
          <a:p>
            <a:pPr marL="342900" lvl="0" indent="-342900" algn="just">
              <a:spcBef>
                <a:spcPts val="300"/>
              </a:spcBef>
              <a:spcAft>
                <a:spcPts val="300"/>
              </a:spcAft>
              <a:buSzPct val="85000"/>
              <a:buFont typeface="Arial" pitchFamily="34" charset="0"/>
              <a:buChar char="•"/>
              <a:defRPr/>
            </a:pPr>
            <a:r>
              <a:rPr lang="en-IN" altLang="zh-TW" sz="2400" dirty="0" smtClean="0">
                <a:latin typeface="Agency FB" panose="020B0503020202020204" pitchFamily="34" charset="0"/>
                <a:ea typeface="Cambria" panose="02040503050406030204" pitchFamily="18" charset="0"/>
              </a:rPr>
              <a:t>Conclusion and Future Scope</a:t>
            </a:r>
            <a:endParaRPr lang="en-IN" altLang="zh-TW" sz="2400" dirty="0">
              <a:latin typeface="Agency FB" panose="020B0503020202020204" pitchFamily="34" charset="0"/>
              <a:ea typeface="Cambria" panose="02040503050406030204" pitchFamily="18" charset="0"/>
            </a:endParaRPr>
          </a:p>
          <a:p>
            <a:pPr marL="342900" lvl="0" indent="-342900" algn="just">
              <a:spcBef>
                <a:spcPts val="300"/>
              </a:spcBef>
              <a:spcAft>
                <a:spcPts val="300"/>
              </a:spcAft>
              <a:buSzPct val="85000"/>
              <a:buFont typeface="Arial" pitchFamily="34" charset="0"/>
              <a:buChar char="•"/>
              <a:defRPr/>
            </a:pPr>
            <a:r>
              <a:rPr lang="en-IN" altLang="zh-TW" sz="2400" dirty="0" smtClean="0">
                <a:latin typeface="Agency FB" panose="020B0503020202020204" pitchFamily="34" charset="0"/>
                <a:ea typeface="Cambria" panose="02040503050406030204" pitchFamily="18" charset="0"/>
              </a:rPr>
              <a:t>References</a:t>
            </a:r>
          </a:p>
          <a:p>
            <a:pPr marL="342900" lvl="0" indent="-342900" algn="just">
              <a:spcBef>
                <a:spcPts val="300"/>
              </a:spcBef>
              <a:spcAft>
                <a:spcPts val="300"/>
              </a:spcAft>
              <a:buSzPct val="85000"/>
              <a:buFont typeface="Arial" pitchFamily="34" charset="0"/>
              <a:buChar char="•"/>
              <a:defRPr/>
            </a:pPr>
            <a:r>
              <a:rPr lang="en-IN" altLang="zh-TW" sz="2400" dirty="0" smtClean="0">
                <a:latin typeface="Agency FB" panose="020B0503020202020204" pitchFamily="34" charset="0"/>
                <a:ea typeface="Cambria" panose="02040503050406030204" pitchFamily="18" charset="0"/>
              </a:rPr>
              <a:t>Details of Publications</a:t>
            </a:r>
            <a:endParaRPr lang="en-IN" altLang="zh-TW" sz="2400" dirty="0">
              <a:latin typeface="Agency FB" panose="020B0503020202020204" pitchFamily="34" charset="0"/>
              <a:ea typeface="Cambria" panose="02040503050406030204"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a:xfrm>
            <a:off x="457200" y="6492875"/>
            <a:ext cx="1066800" cy="365125"/>
          </a:xfrm>
        </p:spPr>
        <p:txBody>
          <a:bodyPr/>
          <a:lstStyle/>
          <a:p>
            <a:fld id="{3825BBD7-8E55-4B7B-AFB4-4AB7D7366DD2}" type="datetime1">
              <a:rPr lang="en-US" b="1" smtClean="0">
                <a:solidFill>
                  <a:schemeClr val="tx1"/>
                </a:solidFill>
                <a:latin typeface="Agency FB" panose="020B0503020202020204" pitchFamily="34" charset="0"/>
                <a:ea typeface="Cambria" panose="02040503050406030204" pitchFamily="18" charset="0"/>
              </a:rPr>
              <a:pPr/>
              <a:t>6/7/2021</a:t>
            </a:fld>
            <a:endParaRPr lang="en-US" b="1" dirty="0">
              <a:solidFill>
                <a:schemeClr val="tx1"/>
              </a:solidFill>
              <a:latin typeface="Agency FB" panose="020B0503020202020204" pitchFamily="34" charset="0"/>
              <a:ea typeface="Cambria" panose="02040503050406030204" pitchFamily="18" charset="0"/>
            </a:endParaRPr>
          </a:p>
        </p:txBody>
      </p:sp>
      <p:sp>
        <p:nvSpPr>
          <p:cNvPr id="10" name="Slide Number Placeholder 9"/>
          <p:cNvSpPr>
            <a:spLocks noGrp="1"/>
          </p:cNvSpPr>
          <p:nvPr>
            <p:ph type="sldNum" sz="quarter" idx="12"/>
          </p:nvPr>
        </p:nvSpPr>
        <p:spPr>
          <a:xfrm>
            <a:off x="8305800" y="6492875"/>
            <a:ext cx="381000" cy="365125"/>
          </a:xfrm>
        </p:spPr>
        <p:txBody>
          <a:bodyPr/>
          <a:lstStyle/>
          <a:p>
            <a:fld id="{B6F15528-21DE-4FAA-801E-634DDDAF4B2B}" type="slidenum">
              <a:rPr lang="en-US" b="1" smtClean="0">
                <a:solidFill>
                  <a:schemeClr val="tx1"/>
                </a:solidFill>
                <a:latin typeface="Agency FB" panose="020B0503020202020204" pitchFamily="34" charset="0"/>
                <a:ea typeface="Cambria" panose="02040503050406030204" pitchFamily="18" charset="0"/>
              </a:rPr>
              <a:pPr/>
              <a:t>20</a:t>
            </a:fld>
            <a:endParaRPr lang="en-US" b="1" dirty="0">
              <a:solidFill>
                <a:schemeClr val="tx1"/>
              </a:solidFill>
              <a:latin typeface="Agency FB" panose="020B0503020202020204" pitchFamily="34" charset="0"/>
              <a:ea typeface="Cambria" panose="02040503050406030204" pitchFamily="18" charset="0"/>
            </a:endParaRPr>
          </a:p>
        </p:txBody>
      </p:sp>
      <p:sp>
        <p:nvSpPr>
          <p:cNvPr id="11" name="Footer Placeholder 10"/>
          <p:cNvSpPr>
            <a:spLocks noGrp="1"/>
          </p:cNvSpPr>
          <p:nvPr>
            <p:ph type="ftr" sz="quarter" idx="11"/>
          </p:nvPr>
        </p:nvSpPr>
        <p:spPr>
          <a:xfrm>
            <a:off x="2667000" y="6492874"/>
            <a:ext cx="4495800" cy="365125"/>
          </a:xfrm>
        </p:spPr>
        <p:txBody>
          <a:bodyPr/>
          <a:lstStyle/>
          <a:p>
            <a:r>
              <a:rPr lang="en-US" b="1" dirty="0">
                <a:solidFill>
                  <a:schemeClr val="tx1"/>
                </a:solidFill>
                <a:latin typeface="Agency FB" panose="020B0503020202020204" pitchFamily="34" charset="0"/>
              </a:rPr>
              <a:t>Dept. of Electronics and Communication Engineering</a:t>
            </a:r>
          </a:p>
        </p:txBody>
      </p:sp>
      <p:sp>
        <p:nvSpPr>
          <p:cNvPr id="12" name="TextBox 11"/>
          <p:cNvSpPr txBox="1"/>
          <p:nvPr/>
        </p:nvSpPr>
        <p:spPr>
          <a:xfrm>
            <a:off x="437535" y="990600"/>
            <a:ext cx="8534400" cy="584775"/>
          </a:xfrm>
          <a:prstGeom prst="rect">
            <a:avLst/>
          </a:prstGeom>
          <a:noFill/>
        </p:spPr>
        <p:txBody>
          <a:bodyPr wrap="square" rtlCol="0">
            <a:spAutoFit/>
          </a:bodyPr>
          <a:lstStyle/>
          <a:p>
            <a:r>
              <a:rPr lang="en-IN" sz="3200" b="1" dirty="0" smtClean="0">
                <a:solidFill>
                  <a:srgbClr val="FF0000"/>
                </a:solidFill>
                <a:latin typeface="Agency FB" panose="020B0503020202020204" pitchFamily="34" charset="0"/>
                <a:ea typeface="Cambria" panose="02040503050406030204" pitchFamily="18" charset="0"/>
              </a:rPr>
              <a:t>Conclusion &amp; Future Scope:</a:t>
            </a:r>
            <a:endParaRPr lang="en-US" sz="3200" b="1" dirty="0">
              <a:solidFill>
                <a:srgbClr val="FF0000"/>
              </a:solidFill>
              <a:latin typeface="Agency FB" panose="020B0503020202020204" pitchFamily="34" charset="0"/>
              <a:ea typeface="Cambria" panose="02040503050406030204" pitchFamily="18" charset="0"/>
            </a:endParaRPr>
          </a:p>
        </p:txBody>
      </p:sp>
      <p:sp>
        <p:nvSpPr>
          <p:cNvPr id="2" name="TextBox 1">
            <a:extLst>
              <a:ext uri="{FF2B5EF4-FFF2-40B4-BE49-F238E27FC236}">
                <a16:creationId xmlns:a16="http://schemas.microsoft.com/office/drawing/2014/main" id="{EADD53FC-7409-401B-8FB7-416215C7C407}"/>
              </a:ext>
            </a:extLst>
          </p:cNvPr>
          <p:cNvSpPr txBox="1"/>
          <p:nvPr/>
        </p:nvSpPr>
        <p:spPr>
          <a:xfrm>
            <a:off x="4628535" y="60304"/>
            <a:ext cx="4343400" cy="923330"/>
          </a:xfrm>
          <a:prstGeom prst="rect">
            <a:avLst/>
          </a:prstGeom>
          <a:noFill/>
        </p:spPr>
        <p:txBody>
          <a:bodyPr wrap="square" rtlCol="0">
            <a:spAutoFit/>
          </a:bodyPr>
          <a:lstStyle/>
          <a:p>
            <a:pPr algn="r"/>
            <a:r>
              <a:rPr lang="en-US" b="1" dirty="0">
                <a:latin typeface="Agency FB" panose="020B0503020202020204" pitchFamily="34" charset="0"/>
                <a:ea typeface="Cambria" panose="02040503050406030204" pitchFamily="18" charset="0"/>
              </a:rPr>
              <a:t>Practical Implementation of Image Processing based Vehicle Speed Monitoring System </a:t>
            </a:r>
          </a:p>
          <a:p>
            <a:pPr algn="r"/>
            <a:endParaRPr lang="en-US" b="1" dirty="0">
              <a:latin typeface="Agency FB" panose="020B0503020202020204" pitchFamily="34" charset="0"/>
              <a:ea typeface="Cambria" panose="02040503050406030204" pitchFamily="18" charset="0"/>
            </a:endParaRPr>
          </a:p>
        </p:txBody>
      </p:sp>
      <p:sp>
        <p:nvSpPr>
          <p:cNvPr id="4" name="Rectangle 3"/>
          <p:cNvSpPr/>
          <p:nvPr/>
        </p:nvSpPr>
        <p:spPr>
          <a:xfrm>
            <a:off x="444137" y="1676400"/>
            <a:ext cx="7696200" cy="2554545"/>
          </a:xfrm>
          <a:prstGeom prst="rect">
            <a:avLst/>
          </a:prstGeom>
        </p:spPr>
        <p:txBody>
          <a:bodyPr wrap="square">
            <a:spAutoFit/>
          </a:bodyPr>
          <a:lstStyle/>
          <a:p>
            <a:pPr marL="285750" indent="-285750" algn="just">
              <a:buFont typeface="Arial" panose="020B0604020202020204" pitchFamily="34" charset="0"/>
              <a:buChar char="•"/>
            </a:pPr>
            <a:r>
              <a:rPr lang="en-US" sz="2000" dirty="0">
                <a:latin typeface="Agency FB" panose="020B0503020202020204" pitchFamily="34" charset="0"/>
              </a:rPr>
              <a:t>As the rate of vehicle population is increasing rapidly, it is necessary to track and detect the speed of the vehicle. </a:t>
            </a:r>
            <a:r>
              <a:rPr lang="en-US" sz="2000" dirty="0" smtClean="0">
                <a:latin typeface="Agency FB" panose="020B0503020202020204" pitchFamily="34" charset="0"/>
              </a:rPr>
              <a:t>Therefore an effective system is built using </a:t>
            </a:r>
            <a:r>
              <a:rPr lang="en-US" sz="2000" dirty="0">
                <a:latin typeface="Agency FB" panose="020B0503020202020204" pitchFamily="34" charset="0"/>
              </a:rPr>
              <a:t>image processing </a:t>
            </a:r>
            <a:r>
              <a:rPr lang="en-US" sz="2000" dirty="0" smtClean="0">
                <a:latin typeface="Agency FB" panose="020B0503020202020204" pitchFamily="34" charset="0"/>
              </a:rPr>
              <a:t>techniques to monitor the speed of the vehicles.</a:t>
            </a:r>
          </a:p>
          <a:p>
            <a:pPr marL="285750" indent="-285750" algn="just">
              <a:buFont typeface="Arial" panose="020B0604020202020204" pitchFamily="34" charset="0"/>
              <a:buChar char="•"/>
            </a:pPr>
            <a:r>
              <a:rPr lang="en-US" sz="2000" dirty="0">
                <a:latin typeface="Agency FB" panose="020B0503020202020204" pitchFamily="34" charset="0"/>
              </a:rPr>
              <a:t>This concept can be further extended by using caliberated camera for much efficient results for the hardware purpose.</a:t>
            </a:r>
          </a:p>
          <a:p>
            <a:pPr marL="285750" indent="-285750" algn="just">
              <a:buFont typeface="Arial" panose="020B0604020202020204" pitchFamily="34" charset="0"/>
              <a:buChar char="•"/>
            </a:pPr>
            <a:r>
              <a:rPr lang="en-US" sz="2000" dirty="0">
                <a:latin typeface="Agency FB" panose="020B0503020202020204" pitchFamily="34" charset="0"/>
              </a:rPr>
              <a:t>This method can also be developed for detecting the speed of multiple vehicles and overcome the issues such as fog.</a:t>
            </a:r>
          </a:p>
          <a:p>
            <a:pPr algn="just"/>
            <a:endParaRPr lang="en-US" sz="2000" dirty="0">
              <a:latin typeface="Agency FB" panose="020B0503020202020204" pitchFamily="34" charset="0"/>
            </a:endParaRPr>
          </a:p>
        </p:txBody>
      </p:sp>
    </p:spTree>
    <p:extLst>
      <p:ext uri="{BB962C8B-B14F-4D97-AF65-F5344CB8AC3E}">
        <p14:creationId xmlns:p14="http://schemas.microsoft.com/office/powerpoint/2010/main" val="25347058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a:xfrm>
            <a:off x="457200" y="6492875"/>
            <a:ext cx="1066800" cy="365125"/>
          </a:xfrm>
        </p:spPr>
        <p:txBody>
          <a:bodyPr/>
          <a:lstStyle/>
          <a:p>
            <a:fld id="{3825BBD7-8E55-4B7B-AFB4-4AB7D7366DD2}" type="datetime1">
              <a:rPr lang="en-US" b="1" smtClean="0">
                <a:solidFill>
                  <a:schemeClr val="tx1"/>
                </a:solidFill>
                <a:latin typeface="Agency FB" panose="020B0503020202020204" pitchFamily="34" charset="0"/>
                <a:ea typeface="Cambria" panose="02040503050406030204" pitchFamily="18" charset="0"/>
              </a:rPr>
              <a:pPr/>
              <a:t>6/7/2021</a:t>
            </a:fld>
            <a:endParaRPr lang="en-US" b="1" dirty="0">
              <a:solidFill>
                <a:schemeClr val="tx1"/>
              </a:solidFill>
              <a:latin typeface="Agency FB" panose="020B0503020202020204" pitchFamily="34" charset="0"/>
              <a:ea typeface="Cambria" panose="02040503050406030204" pitchFamily="18" charset="0"/>
            </a:endParaRPr>
          </a:p>
        </p:txBody>
      </p:sp>
      <p:sp>
        <p:nvSpPr>
          <p:cNvPr id="10" name="Slide Number Placeholder 9"/>
          <p:cNvSpPr>
            <a:spLocks noGrp="1"/>
          </p:cNvSpPr>
          <p:nvPr>
            <p:ph type="sldNum" sz="quarter" idx="12"/>
          </p:nvPr>
        </p:nvSpPr>
        <p:spPr>
          <a:xfrm>
            <a:off x="8305800" y="6492875"/>
            <a:ext cx="381000" cy="365125"/>
          </a:xfrm>
        </p:spPr>
        <p:txBody>
          <a:bodyPr/>
          <a:lstStyle/>
          <a:p>
            <a:fld id="{B6F15528-21DE-4FAA-801E-634DDDAF4B2B}" type="slidenum">
              <a:rPr lang="en-US" b="1" smtClean="0">
                <a:solidFill>
                  <a:schemeClr val="tx1"/>
                </a:solidFill>
                <a:latin typeface="Agency FB" panose="020B0503020202020204" pitchFamily="34" charset="0"/>
                <a:ea typeface="Cambria" panose="02040503050406030204" pitchFamily="18" charset="0"/>
              </a:rPr>
              <a:pPr/>
              <a:t>21</a:t>
            </a:fld>
            <a:endParaRPr lang="en-US" b="1" dirty="0">
              <a:solidFill>
                <a:schemeClr val="tx1"/>
              </a:solidFill>
              <a:latin typeface="Agency FB" panose="020B0503020202020204" pitchFamily="34" charset="0"/>
              <a:ea typeface="Cambria" panose="02040503050406030204" pitchFamily="18" charset="0"/>
            </a:endParaRPr>
          </a:p>
        </p:txBody>
      </p:sp>
      <p:sp>
        <p:nvSpPr>
          <p:cNvPr id="11" name="Footer Placeholder 10"/>
          <p:cNvSpPr>
            <a:spLocks noGrp="1"/>
          </p:cNvSpPr>
          <p:nvPr>
            <p:ph type="ftr" sz="quarter" idx="11"/>
          </p:nvPr>
        </p:nvSpPr>
        <p:spPr>
          <a:xfrm>
            <a:off x="2667000" y="6492874"/>
            <a:ext cx="4495800" cy="365125"/>
          </a:xfrm>
        </p:spPr>
        <p:txBody>
          <a:bodyPr/>
          <a:lstStyle/>
          <a:p>
            <a:r>
              <a:rPr lang="en-US" b="1" dirty="0">
                <a:solidFill>
                  <a:schemeClr val="tx1"/>
                </a:solidFill>
                <a:latin typeface="Agency FB" panose="020B0503020202020204" pitchFamily="34" charset="0"/>
              </a:rPr>
              <a:t>Dept. of Electronics and Communication Engineering</a:t>
            </a:r>
          </a:p>
        </p:txBody>
      </p:sp>
      <p:sp>
        <p:nvSpPr>
          <p:cNvPr id="12" name="TextBox 11"/>
          <p:cNvSpPr txBox="1"/>
          <p:nvPr/>
        </p:nvSpPr>
        <p:spPr>
          <a:xfrm>
            <a:off x="359255" y="990600"/>
            <a:ext cx="8534400" cy="5570756"/>
          </a:xfrm>
          <a:prstGeom prst="rect">
            <a:avLst/>
          </a:prstGeom>
          <a:noFill/>
        </p:spPr>
        <p:txBody>
          <a:bodyPr wrap="square" rtlCol="0">
            <a:spAutoFit/>
          </a:bodyPr>
          <a:lstStyle/>
          <a:p>
            <a:r>
              <a:rPr lang="en-IN" sz="3200" b="1" dirty="0">
                <a:solidFill>
                  <a:srgbClr val="FF0000"/>
                </a:solidFill>
                <a:latin typeface="Agency FB" panose="020B0503020202020204" pitchFamily="34" charset="0"/>
                <a:ea typeface="Cambria" panose="02040503050406030204" pitchFamily="18" charset="0"/>
              </a:rPr>
              <a:t>References</a:t>
            </a:r>
            <a:r>
              <a:rPr lang="en-IN" sz="3200" b="1" dirty="0" smtClean="0">
                <a:solidFill>
                  <a:srgbClr val="FF0000"/>
                </a:solidFill>
                <a:latin typeface="Agency FB" panose="020B0503020202020204" pitchFamily="34" charset="0"/>
                <a:ea typeface="Cambria" panose="02040503050406030204" pitchFamily="18" charset="0"/>
              </a:rPr>
              <a:t>:</a:t>
            </a:r>
          </a:p>
          <a:p>
            <a:pPr lvl="0" algn="just"/>
            <a:r>
              <a:rPr lang="en-US" sz="2000" dirty="0" smtClean="0">
                <a:latin typeface="Agency FB" panose="020B0503020202020204" pitchFamily="34" charset="0"/>
              </a:rPr>
              <a:t>[1] J</a:t>
            </a:r>
            <a:r>
              <a:rPr lang="en-US" sz="2000" dirty="0">
                <a:latin typeface="Agency FB" panose="020B0503020202020204" pitchFamily="34" charset="0"/>
              </a:rPr>
              <a:t>. Gerát, D. Sopiak, M. Oravec and J. Pavlovicová, "Vehicle speed detection from camera stream using image processing methods," 2017 International Symposium ELMAR, Zadar, 2017, pp. 201-204, doi: 10.23919/ELMAR.2017.8124468.</a:t>
            </a:r>
            <a:endParaRPr lang="en-IN" sz="2000" dirty="0">
              <a:latin typeface="Agency FB" panose="020B0503020202020204" pitchFamily="34" charset="0"/>
            </a:endParaRPr>
          </a:p>
          <a:p>
            <a:pPr lvl="0" algn="just"/>
            <a:r>
              <a:rPr lang="en-US" sz="2000" dirty="0" smtClean="0">
                <a:latin typeface="Agency FB" panose="020B0503020202020204" pitchFamily="34" charset="0"/>
              </a:rPr>
              <a:t>[2] P</a:t>
            </a:r>
            <a:r>
              <a:rPr lang="en-US" sz="2000" dirty="0">
                <a:latin typeface="Agency FB" panose="020B0503020202020204" pitchFamily="34" charset="0"/>
              </a:rPr>
              <a:t>. K. Thadagoppula and V. Upadhyaya, "Speed detection using image processing," 2016 International Conference on Computer, Control, Informatics and its Applications (IC3INA), Tangerang, 2016, pp. 11-16, doi: 10.1109/IC3INA.2016.7863015.</a:t>
            </a:r>
            <a:endParaRPr lang="en-IN" sz="2000" dirty="0">
              <a:latin typeface="Agency FB" panose="020B0503020202020204" pitchFamily="34" charset="0"/>
            </a:endParaRPr>
          </a:p>
          <a:p>
            <a:pPr lvl="0" algn="just"/>
            <a:r>
              <a:rPr lang="en-US" sz="2000" dirty="0" smtClean="0">
                <a:latin typeface="Agency FB" panose="020B0503020202020204" pitchFamily="34" charset="0"/>
              </a:rPr>
              <a:t>[3] M</a:t>
            </a:r>
            <a:r>
              <a:rPr lang="en-US" sz="2000" dirty="0">
                <a:latin typeface="Agency FB" panose="020B0503020202020204" pitchFamily="34" charset="0"/>
              </a:rPr>
              <a:t>. R. Haque, M. G. Moazzam, S. Islam, R. Das and M. S. Uddin, "Vehicle speed determination from video streams using image processing," 2016 International Workshop on Computational Intelligence (IWCI), Dhaka, 2016, pp. 252-255, doi: 10.1109/IWCI.2016.7860375.</a:t>
            </a:r>
            <a:endParaRPr lang="en-IN" sz="2000" dirty="0">
              <a:latin typeface="Agency FB" panose="020B0503020202020204" pitchFamily="34" charset="0"/>
            </a:endParaRPr>
          </a:p>
          <a:p>
            <a:pPr lvl="0" algn="just"/>
            <a:r>
              <a:rPr lang="en-US" sz="2000" dirty="0" smtClean="0">
                <a:latin typeface="Agency FB" panose="020B0503020202020204" pitchFamily="34" charset="0"/>
              </a:rPr>
              <a:t>[4] P</a:t>
            </a:r>
            <a:r>
              <a:rPr lang="en-US" sz="2000" dirty="0">
                <a:latin typeface="Agency FB" panose="020B0503020202020204" pitchFamily="34" charset="0"/>
              </a:rPr>
              <a:t>. K. Bhaskar and S. Yong, "Image processing based vehicle detection and tracking method," 2014 International Conference on Computer and Information Sciences (ICCOINS), Kuala Lumpur, 2014, pp. 1-5, doi: 10.1109/ICCOINS.2014.6868357.</a:t>
            </a:r>
            <a:endParaRPr lang="en-IN" sz="2000" dirty="0">
              <a:latin typeface="Agency FB" panose="020B0503020202020204" pitchFamily="34" charset="0"/>
            </a:endParaRPr>
          </a:p>
          <a:p>
            <a:pPr lvl="0" algn="just"/>
            <a:r>
              <a:rPr lang="en-US" sz="2000" dirty="0" smtClean="0">
                <a:latin typeface="Agency FB" panose="020B0503020202020204" pitchFamily="34" charset="0"/>
              </a:rPr>
              <a:t>[5] B</a:t>
            </a:r>
            <a:r>
              <a:rPr lang="en-US" sz="2000" dirty="0">
                <a:latin typeface="Agency FB" panose="020B0503020202020204" pitchFamily="34" charset="0"/>
              </a:rPr>
              <a:t>. S. Shobha and R. Deepu, "A Review on Video Based Vehicle Detection, Recognition and Tracking," 2018 3rd International Conference on Computational Systems and Information Technology for Sustainable Solutions (CSITSS), Bengaluru, India, 2018, pp. 183-186, doi: 10.1109/CSITSS.2018.8768743.</a:t>
            </a:r>
            <a:endParaRPr lang="en-IN" sz="2000" dirty="0">
              <a:latin typeface="Agency FB" panose="020B0503020202020204" pitchFamily="34" charset="0"/>
            </a:endParaRPr>
          </a:p>
          <a:p>
            <a:endParaRPr lang="en-IN" sz="2400" b="1" dirty="0">
              <a:solidFill>
                <a:srgbClr val="3E30FA"/>
              </a:solidFill>
              <a:latin typeface="Agency FB" panose="020B0503020202020204" pitchFamily="34" charset="0"/>
              <a:ea typeface="Cambria" panose="02040503050406030204" pitchFamily="18" charset="0"/>
            </a:endParaRPr>
          </a:p>
        </p:txBody>
      </p:sp>
      <p:sp>
        <p:nvSpPr>
          <p:cNvPr id="2" name="TextBox 1">
            <a:extLst>
              <a:ext uri="{FF2B5EF4-FFF2-40B4-BE49-F238E27FC236}">
                <a16:creationId xmlns:a16="http://schemas.microsoft.com/office/drawing/2014/main" id="{09F75FEA-BA1F-469D-AEFB-1ECDE7134450}"/>
              </a:ext>
            </a:extLst>
          </p:cNvPr>
          <p:cNvSpPr txBox="1"/>
          <p:nvPr/>
        </p:nvSpPr>
        <p:spPr>
          <a:xfrm>
            <a:off x="4626455" y="84687"/>
            <a:ext cx="4343400" cy="923330"/>
          </a:xfrm>
          <a:prstGeom prst="rect">
            <a:avLst/>
          </a:prstGeom>
          <a:noFill/>
        </p:spPr>
        <p:txBody>
          <a:bodyPr wrap="square" rtlCol="0">
            <a:spAutoFit/>
          </a:bodyPr>
          <a:lstStyle/>
          <a:p>
            <a:pPr algn="r"/>
            <a:r>
              <a:rPr lang="en-US" b="1" dirty="0">
                <a:latin typeface="Agency FB" panose="020B0503020202020204" pitchFamily="34" charset="0"/>
                <a:ea typeface="Cambria" panose="02040503050406030204" pitchFamily="18" charset="0"/>
              </a:rPr>
              <a:t>Practical Implementation of Image Processing based Vehicle Speed Monitoring System </a:t>
            </a:r>
          </a:p>
          <a:p>
            <a:pPr algn="r"/>
            <a:endParaRPr lang="en-US" b="1" dirty="0">
              <a:latin typeface="Agency FB" panose="020B0503020202020204" pitchFamily="34" charset="0"/>
              <a:ea typeface="Cambria" panose="02040503050406030204" pitchFamily="18" charset="0"/>
            </a:endParaRPr>
          </a:p>
        </p:txBody>
      </p:sp>
    </p:spTree>
    <p:extLst>
      <p:ext uri="{BB962C8B-B14F-4D97-AF65-F5344CB8AC3E}">
        <p14:creationId xmlns:p14="http://schemas.microsoft.com/office/powerpoint/2010/main" val="3346780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a:xfrm>
            <a:off x="457200" y="6492875"/>
            <a:ext cx="1066800" cy="365125"/>
          </a:xfrm>
        </p:spPr>
        <p:txBody>
          <a:bodyPr/>
          <a:lstStyle/>
          <a:p>
            <a:fld id="{3825BBD7-8E55-4B7B-AFB4-4AB7D7366DD2}" type="datetime1">
              <a:rPr lang="en-US" b="1" smtClean="0">
                <a:solidFill>
                  <a:schemeClr val="tx1"/>
                </a:solidFill>
                <a:latin typeface="Agency FB" panose="020B0503020202020204" pitchFamily="34" charset="0"/>
                <a:ea typeface="Cambria" panose="02040503050406030204" pitchFamily="18" charset="0"/>
              </a:rPr>
              <a:pPr/>
              <a:t>6/7/2021</a:t>
            </a:fld>
            <a:endParaRPr lang="en-US" b="1" dirty="0">
              <a:solidFill>
                <a:schemeClr val="tx1"/>
              </a:solidFill>
              <a:latin typeface="Agency FB" panose="020B0503020202020204" pitchFamily="34" charset="0"/>
              <a:ea typeface="Cambria" panose="02040503050406030204" pitchFamily="18" charset="0"/>
            </a:endParaRPr>
          </a:p>
        </p:txBody>
      </p:sp>
      <p:sp>
        <p:nvSpPr>
          <p:cNvPr id="10" name="Slide Number Placeholder 9"/>
          <p:cNvSpPr>
            <a:spLocks noGrp="1"/>
          </p:cNvSpPr>
          <p:nvPr>
            <p:ph type="sldNum" sz="quarter" idx="12"/>
          </p:nvPr>
        </p:nvSpPr>
        <p:spPr>
          <a:xfrm>
            <a:off x="8305800" y="6492875"/>
            <a:ext cx="381000" cy="365125"/>
          </a:xfrm>
        </p:spPr>
        <p:txBody>
          <a:bodyPr/>
          <a:lstStyle/>
          <a:p>
            <a:fld id="{B6F15528-21DE-4FAA-801E-634DDDAF4B2B}" type="slidenum">
              <a:rPr lang="en-US" b="1" smtClean="0">
                <a:solidFill>
                  <a:schemeClr val="tx1"/>
                </a:solidFill>
                <a:latin typeface="Agency FB" panose="020B0503020202020204" pitchFamily="34" charset="0"/>
                <a:ea typeface="Cambria" panose="02040503050406030204" pitchFamily="18" charset="0"/>
              </a:rPr>
              <a:pPr/>
              <a:t>22</a:t>
            </a:fld>
            <a:endParaRPr lang="en-US" b="1" dirty="0">
              <a:solidFill>
                <a:schemeClr val="tx1"/>
              </a:solidFill>
              <a:latin typeface="Agency FB" panose="020B0503020202020204" pitchFamily="34" charset="0"/>
              <a:ea typeface="Cambria" panose="02040503050406030204" pitchFamily="18" charset="0"/>
            </a:endParaRPr>
          </a:p>
        </p:txBody>
      </p:sp>
      <p:sp>
        <p:nvSpPr>
          <p:cNvPr id="11" name="Footer Placeholder 10"/>
          <p:cNvSpPr>
            <a:spLocks noGrp="1"/>
          </p:cNvSpPr>
          <p:nvPr>
            <p:ph type="ftr" sz="quarter" idx="11"/>
          </p:nvPr>
        </p:nvSpPr>
        <p:spPr>
          <a:xfrm>
            <a:off x="2667000" y="6492874"/>
            <a:ext cx="4495800" cy="365125"/>
          </a:xfrm>
        </p:spPr>
        <p:txBody>
          <a:bodyPr/>
          <a:lstStyle/>
          <a:p>
            <a:r>
              <a:rPr lang="en-US" b="1" dirty="0">
                <a:solidFill>
                  <a:schemeClr val="tx1"/>
                </a:solidFill>
                <a:latin typeface="Agency FB" panose="020B0503020202020204" pitchFamily="34" charset="0"/>
              </a:rPr>
              <a:t>Dept. of Electronics and Communication Engineering</a:t>
            </a:r>
          </a:p>
        </p:txBody>
      </p:sp>
      <p:sp>
        <p:nvSpPr>
          <p:cNvPr id="12" name="TextBox 11"/>
          <p:cNvSpPr txBox="1"/>
          <p:nvPr/>
        </p:nvSpPr>
        <p:spPr>
          <a:xfrm>
            <a:off x="437535" y="990600"/>
            <a:ext cx="8534400" cy="584775"/>
          </a:xfrm>
          <a:prstGeom prst="rect">
            <a:avLst/>
          </a:prstGeom>
          <a:noFill/>
        </p:spPr>
        <p:txBody>
          <a:bodyPr wrap="square" rtlCol="0">
            <a:spAutoFit/>
          </a:bodyPr>
          <a:lstStyle/>
          <a:p>
            <a:r>
              <a:rPr lang="en-IN" sz="3200" b="1" dirty="0" smtClean="0">
                <a:solidFill>
                  <a:srgbClr val="FF0000"/>
                </a:solidFill>
                <a:latin typeface="Agency FB" panose="020B0503020202020204" pitchFamily="34" charset="0"/>
                <a:ea typeface="Cambria" panose="02040503050406030204" pitchFamily="18" charset="0"/>
              </a:rPr>
              <a:t>Details of Publications:</a:t>
            </a:r>
            <a:endParaRPr lang="en-US" sz="3200" b="1" dirty="0">
              <a:solidFill>
                <a:srgbClr val="FF0000"/>
              </a:solidFill>
              <a:latin typeface="Agency FB" panose="020B0503020202020204" pitchFamily="34" charset="0"/>
              <a:ea typeface="Cambria" panose="02040503050406030204" pitchFamily="18" charset="0"/>
            </a:endParaRPr>
          </a:p>
        </p:txBody>
      </p:sp>
      <p:sp>
        <p:nvSpPr>
          <p:cNvPr id="2" name="TextBox 1">
            <a:extLst>
              <a:ext uri="{FF2B5EF4-FFF2-40B4-BE49-F238E27FC236}">
                <a16:creationId xmlns:a16="http://schemas.microsoft.com/office/drawing/2014/main" id="{EADD53FC-7409-401B-8FB7-416215C7C407}"/>
              </a:ext>
            </a:extLst>
          </p:cNvPr>
          <p:cNvSpPr txBox="1"/>
          <p:nvPr/>
        </p:nvSpPr>
        <p:spPr>
          <a:xfrm>
            <a:off x="4628535" y="60304"/>
            <a:ext cx="4343400" cy="923330"/>
          </a:xfrm>
          <a:prstGeom prst="rect">
            <a:avLst/>
          </a:prstGeom>
          <a:noFill/>
        </p:spPr>
        <p:txBody>
          <a:bodyPr wrap="square" rtlCol="0">
            <a:spAutoFit/>
          </a:bodyPr>
          <a:lstStyle/>
          <a:p>
            <a:pPr algn="r"/>
            <a:r>
              <a:rPr lang="en-US" b="1" dirty="0">
                <a:latin typeface="Agency FB" panose="020B0503020202020204" pitchFamily="34" charset="0"/>
                <a:ea typeface="Cambria" panose="02040503050406030204" pitchFamily="18" charset="0"/>
              </a:rPr>
              <a:t>Practical Implementation of Image Processing based Vehicle Speed Monitoring System </a:t>
            </a:r>
          </a:p>
          <a:p>
            <a:pPr algn="r"/>
            <a:endParaRPr lang="en-US" b="1" dirty="0">
              <a:latin typeface="Agency FB" panose="020B0503020202020204" pitchFamily="34" charset="0"/>
              <a:ea typeface="Cambria" panose="02040503050406030204" pitchFamily="18" charset="0"/>
            </a:endParaRPr>
          </a:p>
        </p:txBody>
      </p:sp>
      <p:sp>
        <p:nvSpPr>
          <p:cNvPr id="4" name="Rectangle 3"/>
          <p:cNvSpPr/>
          <p:nvPr/>
        </p:nvSpPr>
        <p:spPr>
          <a:xfrm>
            <a:off x="475635" y="1828800"/>
            <a:ext cx="8458200" cy="707886"/>
          </a:xfrm>
          <a:prstGeom prst="rect">
            <a:avLst/>
          </a:prstGeom>
        </p:spPr>
        <p:txBody>
          <a:bodyPr wrap="square">
            <a:spAutoFit/>
          </a:bodyPr>
          <a:lstStyle/>
          <a:p>
            <a:pPr marL="285750" indent="-285750" algn="just">
              <a:buFont typeface="Arial" panose="020B0604020202020204" pitchFamily="34" charset="0"/>
              <a:buChar char="•"/>
            </a:pPr>
            <a:r>
              <a:rPr lang="en-US" sz="2000" dirty="0" smtClean="0">
                <a:latin typeface="Agency FB" panose="020B0503020202020204" pitchFamily="34" charset="0"/>
              </a:rPr>
              <a:t>The paper has been successfully accepted to the International Conference on Communication and Electronics Systems ICCES 2021.</a:t>
            </a:r>
          </a:p>
        </p:txBody>
      </p:sp>
    </p:spTree>
    <p:extLst>
      <p:ext uri="{BB962C8B-B14F-4D97-AF65-F5344CB8AC3E}">
        <p14:creationId xmlns:p14="http://schemas.microsoft.com/office/powerpoint/2010/main" val="27048402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a:xfrm>
            <a:off x="457200" y="6492875"/>
            <a:ext cx="1066800" cy="365125"/>
          </a:xfrm>
        </p:spPr>
        <p:txBody>
          <a:bodyPr/>
          <a:lstStyle/>
          <a:p>
            <a:fld id="{3825BBD7-8E55-4B7B-AFB4-4AB7D7366DD2}" type="datetime1">
              <a:rPr lang="en-US" b="1" smtClean="0">
                <a:solidFill>
                  <a:schemeClr val="tx1"/>
                </a:solidFill>
                <a:latin typeface="Agency FB" panose="020B0503020202020204" pitchFamily="34" charset="0"/>
                <a:ea typeface="Cambria" panose="02040503050406030204" pitchFamily="18" charset="0"/>
              </a:rPr>
              <a:pPr/>
              <a:t>6/7/2021</a:t>
            </a:fld>
            <a:endParaRPr lang="en-US" b="1" dirty="0">
              <a:solidFill>
                <a:schemeClr val="tx1"/>
              </a:solidFill>
              <a:latin typeface="Agency FB" panose="020B0503020202020204" pitchFamily="34" charset="0"/>
              <a:ea typeface="Cambria" panose="02040503050406030204" pitchFamily="18" charset="0"/>
            </a:endParaRPr>
          </a:p>
        </p:txBody>
      </p:sp>
      <p:sp>
        <p:nvSpPr>
          <p:cNvPr id="10" name="Slide Number Placeholder 9"/>
          <p:cNvSpPr>
            <a:spLocks noGrp="1"/>
          </p:cNvSpPr>
          <p:nvPr>
            <p:ph type="sldNum" sz="quarter" idx="12"/>
          </p:nvPr>
        </p:nvSpPr>
        <p:spPr>
          <a:xfrm>
            <a:off x="8305800" y="6492875"/>
            <a:ext cx="381000" cy="365125"/>
          </a:xfrm>
        </p:spPr>
        <p:txBody>
          <a:bodyPr/>
          <a:lstStyle/>
          <a:p>
            <a:fld id="{B6F15528-21DE-4FAA-801E-634DDDAF4B2B}" type="slidenum">
              <a:rPr lang="en-US" b="1" smtClean="0">
                <a:solidFill>
                  <a:schemeClr val="tx1"/>
                </a:solidFill>
                <a:latin typeface="Agency FB" panose="020B0503020202020204" pitchFamily="34" charset="0"/>
                <a:ea typeface="Cambria" panose="02040503050406030204" pitchFamily="18" charset="0"/>
              </a:rPr>
              <a:pPr/>
              <a:t>23</a:t>
            </a:fld>
            <a:endParaRPr lang="en-US" b="1" dirty="0">
              <a:solidFill>
                <a:schemeClr val="tx1"/>
              </a:solidFill>
              <a:latin typeface="Agency FB" panose="020B0503020202020204" pitchFamily="34" charset="0"/>
              <a:ea typeface="Cambria" panose="02040503050406030204" pitchFamily="18" charset="0"/>
            </a:endParaRPr>
          </a:p>
        </p:txBody>
      </p:sp>
      <p:sp>
        <p:nvSpPr>
          <p:cNvPr id="11" name="Footer Placeholder 10"/>
          <p:cNvSpPr>
            <a:spLocks noGrp="1"/>
          </p:cNvSpPr>
          <p:nvPr>
            <p:ph type="ftr" sz="quarter" idx="11"/>
          </p:nvPr>
        </p:nvSpPr>
        <p:spPr>
          <a:xfrm>
            <a:off x="2667000" y="6492874"/>
            <a:ext cx="4495800" cy="365125"/>
          </a:xfrm>
        </p:spPr>
        <p:txBody>
          <a:bodyPr/>
          <a:lstStyle/>
          <a:p>
            <a:r>
              <a:rPr lang="en-US" b="1" dirty="0">
                <a:solidFill>
                  <a:schemeClr val="tx1"/>
                </a:solidFill>
                <a:latin typeface="Agency FB" panose="020B0503020202020204" pitchFamily="34" charset="0"/>
              </a:rPr>
              <a:t>Dept. of Electronics and Communication Engineering</a:t>
            </a:r>
          </a:p>
        </p:txBody>
      </p:sp>
      <p:sp>
        <p:nvSpPr>
          <p:cNvPr id="12" name="TextBox 11"/>
          <p:cNvSpPr txBox="1"/>
          <p:nvPr/>
        </p:nvSpPr>
        <p:spPr>
          <a:xfrm>
            <a:off x="2133600" y="3136612"/>
            <a:ext cx="4572000" cy="584775"/>
          </a:xfrm>
          <a:prstGeom prst="rect">
            <a:avLst/>
          </a:prstGeom>
          <a:noFill/>
        </p:spPr>
        <p:txBody>
          <a:bodyPr wrap="square" rtlCol="0">
            <a:spAutoFit/>
          </a:bodyPr>
          <a:lstStyle/>
          <a:p>
            <a:r>
              <a:rPr lang="en-IN" sz="3200" b="1" dirty="0">
                <a:solidFill>
                  <a:srgbClr val="FF0000"/>
                </a:solidFill>
                <a:latin typeface="Agency FB" panose="020B0503020202020204" pitchFamily="34" charset="0"/>
                <a:ea typeface="Cambria" panose="02040503050406030204" pitchFamily="18" charset="0"/>
              </a:rPr>
              <a:t>Any Questions/Discussions ???</a:t>
            </a:r>
            <a:endParaRPr lang="en-US" sz="3200" b="1" dirty="0">
              <a:solidFill>
                <a:srgbClr val="FF0000"/>
              </a:solidFill>
              <a:latin typeface="Agency FB" panose="020B0503020202020204" pitchFamily="34" charset="0"/>
              <a:ea typeface="Cambria" panose="02040503050406030204" pitchFamily="18" charset="0"/>
            </a:endParaRPr>
          </a:p>
        </p:txBody>
      </p:sp>
      <p:sp>
        <p:nvSpPr>
          <p:cNvPr id="2" name="TextBox 1">
            <a:extLst>
              <a:ext uri="{FF2B5EF4-FFF2-40B4-BE49-F238E27FC236}">
                <a16:creationId xmlns:a16="http://schemas.microsoft.com/office/drawing/2014/main" id="{38754BEB-A8D5-46E3-8CF7-8B4BF3A4EA17}"/>
              </a:ext>
            </a:extLst>
          </p:cNvPr>
          <p:cNvSpPr txBox="1"/>
          <p:nvPr/>
        </p:nvSpPr>
        <p:spPr>
          <a:xfrm>
            <a:off x="4648200" y="76200"/>
            <a:ext cx="4343400" cy="923330"/>
          </a:xfrm>
          <a:prstGeom prst="rect">
            <a:avLst/>
          </a:prstGeom>
          <a:noFill/>
        </p:spPr>
        <p:txBody>
          <a:bodyPr wrap="square" rtlCol="0">
            <a:spAutoFit/>
          </a:bodyPr>
          <a:lstStyle/>
          <a:p>
            <a:pPr algn="r"/>
            <a:r>
              <a:rPr lang="en-US" b="1" dirty="0">
                <a:latin typeface="Agency FB" panose="020B0503020202020204" pitchFamily="34" charset="0"/>
                <a:ea typeface="Cambria" panose="02040503050406030204" pitchFamily="18" charset="0"/>
              </a:rPr>
              <a:t>Practical Implementation of Image Processing based Vehicle Speed Monitoring System </a:t>
            </a:r>
          </a:p>
          <a:p>
            <a:pPr algn="r"/>
            <a:r>
              <a:rPr lang="en-US" b="1" dirty="0" smtClean="0">
                <a:latin typeface="Agency FB" panose="020B0503020202020204" pitchFamily="34" charset="0"/>
                <a:ea typeface="Cambria" panose="02040503050406030204" pitchFamily="18" charset="0"/>
              </a:rPr>
              <a:t> </a:t>
            </a:r>
            <a:endParaRPr lang="en-US" b="1" dirty="0">
              <a:latin typeface="Agency FB" panose="020B0503020202020204" pitchFamily="34" charset="0"/>
              <a:ea typeface="Cambria" panose="02040503050406030204" pitchFamily="18" charset="0"/>
            </a:endParaRPr>
          </a:p>
        </p:txBody>
      </p:sp>
    </p:spTree>
    <p:extLst>
      <p:ext uri="{BB962C8B-B14F-4D97-AF65-F5344CB8AC3E}">
        <p14:creationId xmlns:p14="http://schemas.microsoft.com/office/powerpoint/2010/main" val="59988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a:xfrm>
            <a:off x="457200" y="6492875"/>
            <a:ext cx="1066800" cy="365125"/>
          </a:xfrm>
        </p:spPr>
        <p:txBody>
          <a:bodyPr/>
          <a:lstStyle/>
          <a:p>
            <a:fld id="{3825BBD7-8E55-4B7B-AFB4-4AB7D7366DD2}" type="datetime1">
              <a:rPr lang="en-US" b="1" smtClean="0">
                <a:solidFill>
                  <a:schemeClr val="tx1"/>
                </a:solidFill>
                <a:latin typeface="Agency FB" panose="020B0503020202020204" pitchFamily="34" charset="0"/>
                <a:ea typeface="Cambria" panose="02040503050406030204" pitchFamily="18" charset="0"/>
              </a:rPr>
              <a:pPr/>
              <a:t>6/7/2021</a:t>
            </a:fld>
            <a:endParaRPr lang="en-US" b="1" dirty="0">
              <a:solidFill>
                <a:schemeClr val="tx1"/>
              </a:solidFill>
              <a:latin typeface="Agency FB" panose="020B0503020202020204" pitchFamily="34" charset="0"/>
              <a:ea typeface="Cambria" panose="02040503050406030204" pitchFamily="18" charset="0"/>
            </a:endParaRPr>
          </a:p>
        </p:txBody>
      </p:sp>
      <p:sp>
        <p:nvSpPr>
          <p:cNvPr id="10" name="Slide Number Placeholder 9"/>
          <p:cNvSpPr>
            <a:spLocks noGrp="1"/>
          </p:cNvSpPr>
          <p:nvPr>
            <p:ph type="sldNum" sz="quarter" idx="12"/>
          </p:nvPr>
        </p:nvSpPr>
        <p:spPr>
          <a:xfrm>
            <a:off x="8305800" y="6492875"/>
            <a:ext cx="381000" cy="365125"/>
          </a:xfrm>
        </p:spPr>
        <p:txBody>
          <a:bodyPr/>
          <a:lstStyle/>
          <a:p>
            <a:fld id="{B6F15528-21DE-4FAA-801E-634DDDAF4B2B}" type="slidenum">
              <a:rPr lang="en-US" b="1" smtClean="0">
                <a:solidFill>
                  <a:schemeClr val="tx1"/>
                </a:solidFill>
                <a:latin typeface="Agency FB" panose="020B0503020202020204" pitchFamily="34" charset="0"/>
                <a:ea typeface="Cambria" panose="02040503050406030204" pitchFamily="18" charset="0"/>
              </a:rPr>
              <a:pPr/>
              <a:t>24</a:t>
            </a:fld>
            <a:endParaRPr lang="en-US" b="1" dirty="0">
              <a:solidFill>
                <a:schemeClr val="tx1"/>
              </a:solidFill>
              <a:latin typeface="Agency FB" panose="020B0503020202020204" pitchFamily="34" charset="0"/>
              <a:ea typeface="Cambria" panose="02040503050406030204" pitchFamily="18" charset="0"/>
            </a:endParaRPr>
          </a:p>
        </p:txBody>
      </p:sp>
      <p:sp>
        <p:nvSpPr>
          <p:cNvPr id="11" name="Footer Placeholder 10"/>
          <p:cNvSpPr>
            <a:spLocks noGrp="1"/>
          </p:cNvSpPr>
          <p:nvPr>
            <p:ph type="ftr" sz="quarter" idx="11"/>
          </p:nvPr>
        </p:nvSpPr>
        <p:spPr>
          <a:xfrm>
            <a:off x="2667000" y="6492874"/>
            <a:ext cx="4495800" cy="365125"/>
          </a:xfrm>
        </p:spPr>
        <p:txBody>
          <a:bodyPr/>
          <a:lstStyle/>
          <a:p>
            <a:r>
              <a:rPr lang="en-US" b="1" dirty="0">
                <a:solidFill>
                  <a:schemeClr val="tx1"/>
                </a:solidFill>
                <a:latin typeface="Agency FB" panose="020B0503020202020204" pitchFamily="34" charset="0"/>
              </a:rPr>
              <a:t>Dept. of Electronics and Communication Engineering</a:t>
            </a:r>
          </a:p>
        </p:txBody>
      </p:sp>
      <p:sp>
        <p:nvSpPr>
          <p:cNvPr id="12" name="TextBox 11"/>
          <p:cNvSpPr txBox="1"/>
          <p:nvPr/>
        </p:nvSpPr>
        <p:spPr>
          <a:xfrm>
            <a:off x="3429000" y="3381656"/>
            <a:ext cx="2590800" cy="707886"/>
          </a:xfrm>
          <a:prstGeom prst="rect">
            <a:avLst/>
          </a:prstGeom>
          <a:noFill/>
        </p:spPr>
        <p:txBody>
          <a:bodyPr wrap="square" rtlCol="0">
            <a:spAutoFit/>
          </a:bodyPr>
          <a:lstStyle/>
          <a:p>
            <a:r>
              <a:rPr lang="en-IN" sz="4000" b="1" dirty="0">
                <a:solidFill>
                  <a:srgbClr val="3E30FA"/>
                </a:solidFill>
                <a:latin typeface="Agency FB" panose="020B0503020202020204" pitchFamily="34" charset="0"/>
                <a:ea typeface="Cambria" panose="02040503050406030204" pitchFamily="18" charset="0"/>
              </a:rPr>
              <a:t>Thank You !!!</a:t>
            </a:r>
            <a:endParaRPr lang="en-US" sz="4000" b="1" dirty="0">
              <a:solidFill>
                <a:srgbClr val="3E30FA"/>
              </a:solidFill>
              <a:latin typeface="Agency FB" panose="020B0503020202020204" pitchFamily="34" charset="0"/>
              <a:ea typeface="Cambria" panose="02040503050406030204" pitchFamily="18" charset="0"/>
            </a:endParaRPr>
          </a:p>
        </p:txBody>
      </p:sp>
      <p:sp>
        <p:nvSpPr>
          <p:cNvPr id="2" name="TextBox 1">
            <a:extLst>
              <a:ext uri="{FF2B5EF4-FFF2-40B4-BE49-F238E27FC236}">
                <a16:creationId xmlns:a16="http://schemas.microsoft.com/office/drawing/2014/main" id="{DE2224AE-0C66-44E2-BE14-F0B8CD408EAC}"/>
              </a:ext>
            </a:extLst>
          </p:cNvPr>
          <p:cNvSpPr txBox="1"/>
          <p:nvPr/>
        </p:nvSpPr>
        <p:spPr>
          <a:xfrm>
            <a:off x="4648200" y="63703"/>
            <a:ext cx="4343400" cy="923330"/>
          </a:xfrm>
          <a:prstGeom prst="rect">
            <a:avLst/>
          </a:prstGeom>
          <a:noFill/>
        </p:spPr>
        <p:txBody>
          <a:bodyPr wrap="square" rtlCol="0">
            <a:spAutoFit/>
          </a:bodyPr>
          <a:lstStyle/>
          <a:p>
            <a:pPr algn="r"/>
            <a:r>
              <a:rPr lang="en-US" b="1" dirty="0">
                <a:latin typeface="Agency FB" panose="020B0503020202020204" pitchFamily="34" charset="0"/>
                <a:ea typeface="Cambria" panose="02040503050406030204" pitchFamily="18" charset="0"/>
              </a:rPr>
              <a:t>Practical Implementation of Image Processing based Vehicle Speed Monitoring System </a:t>
            </a:r>
          </a:p>
          <a:p>
            <a:pPr algn="r"/>
            <a:endParaRPr lang="en-US" b="1" dirty="0">
              <a:latin typeface="Agency FB" panose="020B0503020202020204" pitchFamily="34" charset="0"/>
              <a:ea typeface="Cambria" panose="02040503050406030204" pitchFamily="18" charset="0"/>
            </a:endParaRPr>
          </a:p>
        </p:txBody>
      </p:sp>
    </p:spTree>
    <p:extLst>
      <p:ext uri="{BB962C8B-B14F-4D97-AF65-F5344CB8AC3E}">
        <p14:creationId xmlns:p14="http://schemas.microsoft.com/office/powerpoint/2010/main" val="3188088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a:xfrm>
            <a:off x="457200" y="6492875"/>
            <a:ext cx="1066800" cy="365125"/>
          </a:xfrm>
        </p:spPr>
        <p:txBody>
          <a:bodyPr/>
          <a:lstStyle/>
          <a:p>
            <a:fld id="{3825BBD7-8E55-4B7B-AFB4-4AB7D7366DD2}" type="datetime1">
              <a:rPr lang="en-US" b="1" smtClean="0">
                <a:solidFill>
                  <a:schemeClr val="tx1"/>
                </a:solidFill>
                <a:latin typeface="Agency FB" panose="020B0503020202020204" pitchFamily="34" charset="0"/>
                <a:ea typeface="Cambria" panose="02040503050406030204" pitchFamily="18" charset="0"/>
              </a:rPr>
              <a:pPr/>
              <a:t>6/7/2021</a:t>
            </a:fld>
            <a:endParaRPr lang="en-US" b="1" dirty="0">
              <a:solidFill>
                <a:schemeClr val="tx1"/>
              </a:solidFill>
              <a:latin typeface="Agency FB" panose="020B0503020202020204" pitchFamily="34" charset="0"/>
              <a:ea typeface="Cambria" panose="02040503050406030204" pitchFamily="18" charset="0"/>
            </a:endParaRPr>
          </a:p>
        </p:txBody>
      </p:sp>
      <p:sp>
        <p:nvSpPr>
          <p:cNvPr id="10" name="Slide Number Placeholder 9"/>
          <p:cNvSpPr>
            <a:spLocks noGrp="1"/>
          </p:cNvSpPr>
          <p:nvPr>
            <p:ph type="sldNum" sz="quarter" idx="12"/>
          </p:nvPr>
        </p:nvSpPr>
        <p:spPr>
          <a:xfrm>
            <a:off x="8305800" y="6492875"/>
            <a:ext cx="381000" cy="365125"/>
          </a:xfrm>
        </p:spPr>
        <p:txBody>
          <a:bodyPr/>
          <a:lstStyle/>
          <a:p>
            <a:fld id="{B6F15528-21DE-4FAA-801E-634DDDAF4B2B}" type="slidenum">
              <a:rPr lang="en-US" b="1" smtClean="0">
                <a:solidFill>
                  <a:schemeClr val="tx1"/>
                </a:solidFill>
                <a:latin typeface="Agency FB" panose="020B0503020202020204" pitchFamily="34" charset="0"/>
                <a:ea typeface="Cambria" panose="02040503050406030204" pitchFamily="18" charset="0"/>
              </a:rPr>
              <a:pPr/>
              <a:t>3</a:t>
            </a:fld>
            <a:endParaRPr lang="en-US" b="1" dirty="0">
              <a:solidFill>
                <a:schemeClr val="tx1"/>
              </a:solidFill>
              <a:latin typeface="Agency FB" panose="020B0503020202020204" pitchFamily="34" charset="0"/>
              <a:ea typeface="Cambria" panose="02040503050406030204" pitchFamily="18" charset="0"/>
            </a:endParaRPr>
          </a:p>
        </p:txBody>
      </p:sp>
      <p:sp>
        <p:nvSpPr>
          <p:cNvPr id="11" name="Footer Placeholder 10"/>
          <p:cNvSpPr>
            <a:spLocks noGrp="1"/>
          </p:cNvSpPr>
          <p:nvPr>
            <p:ph type="ftr" sz="quarter" idx="11"/>
          </p:nvPr>
        </p:nvSpPr>
        <p:spPr>
          <a:xfrm>
            <a:off x="2667000" y="6492874"/>
            <a:ext cx="4495800" cy="365125"/>
          </a:xfrm>
        </p:spPr>
        <p:txBody>
          <a:bodyPr/>
          <a:lstStyle/>
          <a:p>
            <a:r>
              <a:rPr lang="en-US" b="1" dirty="0">
                <a:solidFill>
                  <a:schemeClr val="tx1"/>
                </a:solidFill>
                <a:latin typeface="Agency FB" panose="020B0503020202020204" pitchFamily="34" charset="0"/>
              </a:rPr>
              <a:t>Dept. of Electronics and Communication Engineering</a:t>
            </a:r>
          </a:p>
        </p:txBody>
      </p:sp>
      <p:sp>
        <p:nvSpPr>
          <p:cNvPr id="12" name="TextBox 11"/>
          <p:cNvSpPr txBox="1"/>
          <p:nvPr/>
        </p:nvSpPr>
        <p:spPr>
          <a:xfrm>
            <a:off x="410641" y="935825"/>
            <a:ext cx="8534400" cy="584775"/>
          </a:xfrm>
          <a:prstGeom prst="rect">
            <a:avLst/>
          </a:prstGeom>
          <a:noFill/>
        </p:spPr>
        <p:txBody>
          <a:bodyPr wrap="square" rtlCol="0">
            <a:spAutoFit/>
          </a:bodyPr>
          <a:lstStyle/>
          <a:p>
            <a:r>
              <a:rPr lang="en-IN" sz="3200" b="1" dirty="0">
                <a:solidFill>
                  <a:srgbClr val="FF0000"/>
                </a:solidFill>
                <a:latin typeface="Agency FB" panose="020B0503020202020204" pitchFamily="34" charset="0"/>
                <a:ea typeface="Cambria" panose="02040503050406030204" pitchFamily="18" charset="0"/>
              </a:rPr>
              <a:t>Objectives:</a:t>
            </a:r>
            <a:endParaRPr lang="en-US" sz="3200" b="1" dirty="0">
              <a:solidFill>
                <a:srgbClr val="FF0000"/>
              </a:solidFill>
              <a:latin typeface="Agency FB" panose="020B0503020202020204" pitchFamily="34" charset="0"/>
              <a:ea typeface="Cambria" panose="02040503050406030204" pitchFamily="18" charset="0"/>
            </a:endParaRPr>
          </a:p>
        </p:txBody>
      </p:sp>
      <p:sp>
        <p:nvSpPr>
          <p:cNvPr id="5" name="TextBox 4">
            <a:extLst>
              <a:ext uri="{FF2B5EF4-FFF2-40B4-BE49-F238E27FC236}">
                <a16:creationId xmlns:a16="http://schemas.microsoft.com/office/drawing/2014/main" id="{B4156A27-B586-4E85-AE9F-EEAB8795964B}"/>
              </a:ext>
            </a:extLst>
          </p:cNvPr>
          <p:cNvSpPr txBox="1"/>
          <p:nvPr/>
        </p:nvSpPr>
        <p:spPr>
          <a:xfrm>
            <a:off x="4677841" y="120134"/>
            <a:ext cx="4343400" cy="923330"/>
          </a:xfrm>
          <a:prstGeom prst="rect">
            <a:avLst/>
          </a:prstGeom>
          <a:noFill/>
        </p:spPr>
        <p:txBody>
          <a:bodyPr wrap="square" rtlCol="0">
            <a:spAutoFit/>
          </a:bodyPr>
          <a:lstStyle/>
          <a:p>
            <a:pPr algn="r"/>
            <a:r>
              <a:rPr lang="en-US" b="1" dirty="0">
                <a:latin typeface="Agency FB" panose="020B0503020202020204" pitchFamily="34" charset="0"/>
                <a:ea typeface="Cambria" panose="02040503050406030204" pitchFamily="18" charset="0"/>
              </a:rPr>
              <a:t>Practical Implementation of Image Processing based Vehicle Speed Monitoring System </a:t>
            </a:r>
          </a:p>
          <a:p>
            <a:pPr algn="r"/>
            <a:endParaRPr lang="en-US" b="1" dirty="0">
              <a:latin typeface="Agency FB" panose="020B0503020202020204" pitchFamily="34" charset="0"/>
              <a:ea typeface="Cambria" panose="02040503050406030204" pitchFamily="18" charset="0"/>
            </a:endParaRPr>
          </a:p>
        </p:txBody>
      </p:sp>
      <p:sp>
        <p:nvSpPr>
          <p:cNvPr id="3" name="Rectangle 2"/>
          <p:cNvSpPr/>
          <p:nvPr/>
        </p:nvSpPr>
        <p:spPr>
          <a:xfrm>
            <a:off x="410641" y="1652247"/>
            <a:ext cx="8199959" cy="1015663"/>
          </a:xfrm>
          <a:prstGeom prst="rect">
            <a:avLst/>
          </a:prstGeom>
        </p:spPr>
        <p:txBody>
          <a:bodyPr wrap="square">
            <a:spAutoFit/>
          </a:bodyPr>
          <a:lstStyle/>
          <a:p>
            <a:pPr marL="285750" indent="-285750" algn="just">
              <a:buFont typeface="Arial" pitchFamily="34" charset="0"/>
              <a:buChar char="•"/>
            </a:pPr>
            <a:r>
              <a:rPr lang="en-IN" sz="2000" dirty="0">
                <a:latin typeface="Agency FB" pitchFamily="34" charset="0"/>
              </a:rPr>
              <a:t>The idea behind our project is </a:t>
            </a:r>
            <a:r>
              <a:rPr lang="en-IN" sz="2000" dirty="0" smtClean="0">
                <a:latin typeface="Agency FB" pitchFamily="34" charset="0"/>
              </a:rPr>
              <a:t>to detect the speed of vehicles which is an important aspect for observing speed limitation law and traffic condition.</a:t>
            </a:r>
          </a:p>
          <a:p>
            <a:pPr marL="285750" indent="-285750" algn="just">
              <a:buFont typeface="Arial" pitchFamily="34" charset="0"/>
              <a:buChar char="•"/>
            </a:pPr>
            <a:r>
              <a:rPr lang="en-US" sz="2000" dirty="0" smtClean="0">
                <a:latin typeface="Agency FB" pitchFamily="34" charset="0"/>
              </a:rPr>
              <a:t>It </a:t>
            </a:r>
            <a:r>
              <a:rPr lang="en-US" sz="2000" dirty="0">
                <a:latin typeface="Agency FB" pitchFamily="34" charset="0"/>
              </a:rPr>
              <a:t>is </a:t>
            </a:r>
            <a:r>
              <a:rPr lang="en-US" sz="2000" dirty="0" smtClean="0">
                <a:latin typeface="Agency FB" pitchFamily="34" charset="0"/>
              </a:rPr>
              <a:t>also a method to control over speed vehicles.</a:t>
            </a:r>
            <a:endParaRPr lang="en-US" sz="2000" dirty="0">
              <a:latin typeface="Agency FB" pitchFamily="34" charset="0"/>
            </a:endParaRPr>
          </a:p>
        </p:txBody>
      </p:sp>
    </p:spTree>
    <p:extLst>
      <p:ext uri="{BB962C8B-B14F-4D97-AF65-F5344CB8AC3E}">
        <p14:creationId xmlns:p14="http://schemas.microsoft.com/office/powerpoint/2010/main" val="26227096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a:xfrm>
            <a:off x="457200" y="6492875"/>
            <a:ext cx="1066800" cy="365125"/>
          </a:xfrm>
        </p:spPr>
        <p:txBody>
          <a:bodyPr/>
          <a:lstStyle/>
          <a:p>
            <a:fld id="{3825BBD7-8E55-4B7B-AFB4-4AB7D7366DD2}" type="datetime1">
              <a:rPr lang="en-US" b="1" smtClean="0">
                <a:solidFill>
                  <a:schemeClr val="tx1"/>
                </a:solidFill>
                <a:latin typeface="Agency FB" panose="020B0503020202020204" pitchFamily="34" charset="0"/>
                <a:ea typeface="Cambria" panose="02040503050406030204" pitchFamily="18" charset="0"/>
              </a:rPr>
              <a:pPr/>
              <a:t>6/7/2021</a:t>
            </a:fld>
            <a:endParaRPr lang="en-US" b="1" dirty="0">
              <a:solidFill>
                <a:schemeClr val="tx1"/>
              </a:solidFill>
              <a:latin typeface="Agency FB" panose="020B0503020202020204" pitchFamily="34" charset="0"/>
              <a:ea typeface="Cambria" panose="02040503050406030204" pitchFamily="18" charset="0"/>
            </a:endParaRPr>
          </a:p>
        </p:txBody>
      </p:sp>
      <p:sp>
        <p:nvSpPr>
          <p:cNvPr id="10" name="Slide Number Placeholder 9"/>
          <p:cNvSpPr>
            <a:spLocks noGrp="1"/>
          </p:cNvSpPr>
          <p:nvPr>
            <p:ph type="sldNum" sz="quarter" idx="12"/>
          </p:nvPr>
        </p:nvSpPr>
        <p:spPr>
          <a:xfrm>
            <a:off x="8305800" y="6492875"/>
            <a:ext cx="381000" cy="365125"/>
          </a:xfrm>
        </p:spPr>
        <p:txBody>
          <a:bodyPr/>
          <a:lstStyle/>
          <a:p>
            <a:fld id="{B6F15528-21DE-4FAA-801E-634DDDAF4B2B}" type="slidenum">
              <a:rPr lang="en-US" b="1" smtClean="0">
                <a:solidFill>
                  <a:schemeClr val="tx1"/>
                </a:solidFill>
                <a:latin typeface="Agency FB" panose="020B0503020202020204" pitchFamily="34" charset="0"/>
                <a:ea typeface="Cambria" panose="02040503050406030204" pitchFamily="18" charset="0"/>
              </a:rPr>
              <a:pPr/>
              <a:t>4</a:t>
            </a:fld>
            <a:endParaRPr lang="en-US" b="1" dirty="0">
              <a:solidFill>
                <a:schemeClr val="tx1"/>
              </a:solidFill>
              <a:latin typeface="Agency FB" panose="020B0503020202020204" pitchFamily="34" charset="0"/>
              <a:ea typeface="Cambria" panose="02040503050406030204" pitchFamily="18" charset="0"/>
            </a:endParaRPr>
          </a:p>
        </p:txBody>
      </p:sp>
      <p:sp>
        <p:nvSpPr>
          <p:cNvPr id="11" name="Footer Placeholder 10"/>
          <p:cNvSpPr>
            <a:spLocks noGrp="1"/>
          </p:cNvSpPr>
          <p:nvPr>
            <p:ph type="ftr" sz="quarter" idx="11"/>
          </p:nvPr>
        </p:nvSpPr>
        <p:spPr>
          <a:xfrm>
            <a:off x="2667000" y="6492874"/>
            <a:ext cx="4495800" cy="365125"/>
          </a:xfrm>
        </p:spPr>
        <p:txBody>
          <a:bodyPr/>
          <a:lstStyle/>
          <a:p>
            <a:r>
              <a:rPr lang="en-US" b="1" dirty="0">
                <a:solidFill>
                  <a:schemeClr val="tx1"/>
                </a:solidFill>
                <a:latin typeface="Agency FB" panose="020B0503020202020204" pitchFamily="34" charset="0"/>
              </a:rPr>
              <a:t>Dept. of Electronics and Communication Engineering</a:t>
            </a:r>
          </a:p>
        </p:txBody>
      </p:sp>
      <p:sp>
        <p:nvSpPr>
          <p:cNvPr id="12" name="TextBox 11"/>
          <p:cNvSpPr txBox="1"/>
          <p:nvPr/>
        </p:nvSpPr>
        <p:spPr>
          <a:xfrm>
            <a:off x="421680" y="804752"/>
            <a:ext cx="8534400" cy="584775"/>
          </a:xfrm>
          <a:prstGeom prst="rect">
            <a:avLst/>
          </a:prstGeom>
          <a:noFill/>
        </p:spPr>
        <p:txBody>
          <a:bodyPr wrap="square" rtlCol="0">
            <a:spAutoFit/>
          </a:bodyPr>
          <a:lstStyle/>
          <a:p>
            <a:r>
              <a:rPr lang="en-IN" sz="3200" b="1" dirty="0">
                <a:solidFill>
                  <a:srgbClr val="FF0000"/>
                </a:solidFill>
                <a:latin typeface="Agency FB" panose="020B0503020202020204" pitchFamily="34" charset="0"/>
                <a:ea typeface="Cambria" panose="02040503050406030204" pitchFamily="18" charset="0"/>
              </a:rPr>
              <a:t>Literature Survey:  </a:t>
            </a:r>
            <a:endParaRPr lang="en-US" sz="4000" b="1" dirty="0">
              <a:solidFill>
                <a:srgbClr val="3E30FA"/>
              </a:solidFill>
              <a:latin typeface="Agency FB" panose="020B0503020202020204" pitchFamily="34" charset="0"/>
              <a:ea typeface="Cambria" panose="02040503050406030204" pitchFamily="18" charset="0"/>
            </a:endParaRPr>
          </a:p>
        </p:txBody>
      </p:sp>
      <p:sp>
        <p:nvSpPr>
          <p:cNvPr id="2" name="TextBox 1">
            <a:extLst>
              <a:ext uri="{FF2B5EF4-FFF2-40B4-BE49-F238E27FC236}">
                <a16:creationId xmlns:a16="http://schemas.microsoft.com/office/drawing/2014/main" id="{BC1FC3D7-7B8C-4ABA-834F-E644C52BE6A7}"/>
              </a:ext>
            </a:extLst>
          </p:cNvPr>
          <p:cNvSpPr txBox="1"/>
          <p:nvPr/>
        </p:nvSpPr>
        <p:spPr>
          <a:xfrm>
            <a:off x="4688880" y="101057"/>
            <a:ext cx="4343400" cy="923330"/>
          </a:xfrm>
          <a:prstGeom prst="rect">
            <a:avLst/>
          </a:prstGeom>
          <a:noFill/>
        </p:spPr>
        <p:txBody>
          <a:bodyPr wrap="square" rtlCol="0">
            <a:spAutoFit/>
          </a:bodyPr>
          <a:lstStyle/>
          <a:p>
            <a:pPr algn="r"/>
            <a:r>
              <a:rPr lang="en-US" b="1" dirty="0">
                <a:latin typeface="Agency FB" panose="020B0503020202020204" pitchFamily="34" charset="0"/>
                <a:ea typeface="Cambria" panose="02040503050406030204" pitchFamily="18" charset="0"/>
              </a:rPr>
              <a:t>Practical Implementation of Image Processing based Vehicle Speed Monitoring System </a:t>
            </a:r>
          </a:p>
          <a:p>
            <a:pPr algn="r"/>
            <a:endParaRPr lang="en-US" b="1" dirty="0">
              <a:latin typeface="Agency FB" panose="020B0503020202020204" pitchFamily="34" charset="0"/>
              <a:ea typeface="Cambria" panose="02040503050406030204" pitchFamily="18" charset="0"/>
            </a:endParaRPr>
          </a:p>
        </p:txBody>
      </p:sp>
      <p:sp>
        <p:nvSpPr>
          <p:cNvPr id="4" name="Rectangle 3">
            <a:extLst>
              <a:ext uri="{FF2B5EF4-FFF2-40B4-BE49-F238E27FC236}">
                <a16:creationId xmlns:a16="http://schemas.microsoft.com/office/drawing/2014/main" id="{1A111FA0-A98C-4E75-A875-643453E79E84}"/>
              </a:ext>
            </a:extLst>
          </p:cNvPr>
          <p:cNvSpPr/>
          <p:nvPr/>
        </p:nvSpPr>
        <p:spPr>
          <a:xfrm>
            <a:off x="507497" y="1542773"/>
            <a:ext cx="2971800" cy="40616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7" name="Rectangle 6">
            <a:extLst>
              <a:ext uri="{FF2B5EF4-FFF2-40B4-BE49-F238E27FC236}">
                <a16:creationId xmlns:a16="http://schemas.microsoft.com/office/drawing/2014/main" id="{F99F24A7-4122-4716-BF89-34997EF49EED}"/>
              </a:ext>
            </a:extLst>
          </p:cNvPr>
          <p:cNvSpPr/>
          <p:nvPr/>
        </p:nvSpPr>
        <p:spPr>
          <a:xfrm>
            <a:off x="508237" y="2009544"/>
            <a:ext cx="2971060" cy="38222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p:sp>
        <p:nvSpPr>
          <p:cNvPr id="8" name="Rectangle 7">
            <a:extLst>
              <a:ext uri="{FF2B5EF4-FFF2-40B4-BE49-F238E27FC236}">
                <a16:creationId xmlns:a16="http://schemas.microsoft.com/office/drawing/2014/main" id="{9D455AF6-1CAE-4FD3-A1FD-A3E898932A06}"/>
              </a:ext>
            </a:extLst>
          </p:cNvPr>
          <p:cNvSpPr/>
          <p:nvPr/>
        </p:nvSpPr>
        <p:spPr>
          <a:xfrm>
            <a:off x="520074" y="2461402"/>
            <a:ext cx="2971060" cy="45335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16" name="Rectangle 15">
            <a:extLst>
              <a:ext uri="{FF2B5EF4-FFF2-40B4-BE49-F238E27FC236}">
                <a16:creationId xmlns:a16="http://schemas.microsoft.com/office/drawing/2014/main" id="{9DFAAA94-BEFC-42D2-90AF-37448C0B5526}"/>
              </a:ext>
            </a:extLst>
          </p:cNvPr>
          <p:cNvSpPr/>
          <p:nvPr/>
        </p:nvSpPr>
        <p:spPr>
          <a:xfrm>
            <a:off x="520074" y="2984933"/>
            <a:ext cx="2971060" cy="112595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p:sp>
        <p:nvSpPr>
          <p:cNvPr id="20" name="Rectangle 19">
            <a:extLst>
              <a:ext uri="{FF2B5EF4-FFF2-40B4-BE49-F238E27FC236}">
                <a16:creationId xmlns:a16="http://schemas.microsoft.com/office/drawing/2014/main" id="{123C59B2-D396-4645-860A-07D4D59804C2}"/>
              </a:ext>
            </a:extLst>
          </p:cNvPr>
          <p:cNvSpPr/>
          <p:nvPr/>
        </p:nvSpPr>
        <p:spPr>
          <a:xfrm>
            <a:off x="3506660" y="1545095"/>
            <a:ext cx="5308117" cy="38469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22" name="Rectangle 21">
            <a:extLst>
              <a:ext uri="{FF2B5EF4-FFF2-40B4-BE49-F238E27FC236}">
                <a16:creationId xmlns:a16="http://schemas.microsoft.com/office/drawing/2014/main" id="{E864A9AF-C0AD-4DFB-BB36-AC09B52B19B7}"/>
              </a:ext>
            </a:extLst>
          </p:cNvPr>
          <p:cNvSpPr/>
          <p:nvPr/>
        </p:nvSpPr>
        <p:spPr>
          <a:xfrm>
            <a:off x="3534052" y="2007577"/>
            <a:ext cx="5301459" cy="39151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p:sp>
        <p:nvSpPr>
          <p:cNvPr id="24" name="Rectangle 23">
            <a:extLst>
              <a:ext uri="{FF2B5EF4-FFF2-40B4-BE49-F238E27FC236}">
                <a16:creationId xmlns:a16="http://schemas.microsoft.com/office/drawing/2014/main" id="{1D924026-25A6-4544-AB3D-BA9FD5E7F119}"/>
              </a:ext>
            </a:extLst>
          </p:cNvPr>
          <p:cNvSpPr/>
          <p:nvPr/>
        </p:nvSpPr>
        <p:spPr>
          <a:xfrm>
            <a:off x="3530723" y="2461402"/>
            <a:ext cx="5308116" cy="45335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26" name="Rectangle 25">
            <a:extLst>
              <a:ext uri="{FF2B5EF4-FFF2-40B4-BE49-F238E27FC236}">
                <a16:creationId xmlns:a16="http://schemas.microsoft.com/office/drawing/2014/main" id="{06BCDF85-4193-4BA7-8100-D1E138DB1E56}"/>
              </a:ext>
            </a:extLst>
          </p:cNvPr>
          <p:cNvSpPr/>
          <p:nvPr/>
        </p:nvSpPr>
        <p:spPr>
          <a:xfrm>
            <a:off x="3531463" y="2970498"/>
            <a:ext cx="5308116" cy="11403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p:sp>
        <p:nvSpPr>
          <p:cNvPr id="29" name="TextBox 28">
            <a:extLst>
              <a:ext uri="{FF2B5EF4-FFF2-40B4-BE49-F238E27FC236}">
                <a16:creationId xmlns:a16="http://schemas.microsoft.com/office/drawing/2014/main" id="{CB919B1B-AEC5-4420-B9B6-26B42E05F5E6}"/>
              </a:ext>
            </a:extLst>
          </p:cNvPr>
          <p:cNvSpPr txBox="1"/>
          <p:nvPr/>
        </p:nvSpPr>
        <p:spPr>
          <a:xfrm>
            <a:off x="457200" y="1490247"/>
            <a:ext cx="2286000" cy="369332"/>
          </a:xfrm>
          <a:prstGeom prst="rect">
            <a:avLst/>
          </a:prstGeom>
          <a:noFill/>
        </p:spPr>
        <p:txBody>
          <a:bodyPr wrap="square" rtlCol="0">
            <a:spAutoFit/>
          </a:bodyPr>
          <a:lstStyle/>
          <a:p>
            <a:r>
              <a:rPr lang="en-US" dirty="0">
                <a:solidFill>
                  <a:schemeClr val="bg1"/>
                </a:solidFill>
                <a:latin typeface="Agency FB" panose="020B0503020202020204" pitchFamily="34" charset="0"/>
              </a:rPr>
              <a:t>Paper Title</a:t>
            </a:r>
            <a:endParaRPr lang="en-IN" dirty="0">
              <a:solidFill>
                <a:schemeClr val="bg1"/>
              </a:solidFill>
              <a:latin typeface="Agency FB" panose="020B0503020202020204" pitchFamily="34" charset="0"/>
            </a:endParaRPr>
          </a:p>
        </p:txBody>
      </p:sp>
      <p:sp>
        <p:nvSpPr>
          <p:cNvPr id="30" name="TextBox 29">
            <a:extLst>
              <a:ext uri="{FF2B5EF4-FFF2-40B4-BE49-F238E27FC236}">
                <a16:creationId xmlns:a16="http://schemas.microsoft.com/office/drawing/2014/main" id="{1BB662C4-30BF-48B1-92FF-F01DF1B714C0}"/>
              </a:ext>
            </a:extLst>
          </p:cNvPr>
          <p:cNvSpPr txBox="1"/>
          <p:nvPr/>
        </p:nvSpPr>
        <p:spPr>
          <a:xfrm>
            <a:off x="452742" y="1929793"/>
            <a:ext cx="2057400" cy="369332"/>
          </a:xfrm>
          <a:prstGeom prst="rect">
            <a:avLst/>
          </a:prstGeom>
          <a:noFill/>
        </p:spPr>
        <p:txBody>
          <a:bodyPr wrap="square" rtlCol="0">
            <a:spAutoFit/>
          </a:bodyPr>
          <a:lstStyle/>
          <a:p>
            <a:r>
              <a:rPr lang="en-US" dirty="0">
                <a:latin typeface="Agency FB" panose="020B0503020202020204" pitchFamily="34" charset="0"/>
              </a:rPr>
              <a:t>Authors</a:t>
            </a:r>
            <a:endParaRPr lang="en-IN" dirty="0">
              <a:latin typeface="Agency FB" panose="020B0503020202020204" pitchFamily="34" charset="0"/>
            </a:endParaRPr>
          </a:p>
        </p:txBody>
      </p:sp>
      <p:sp>
        <p:nvSpPr>
          <p:cNvPr id="31" name="TextBox 30">
            <a:extLst>
              <a:ext uri="{FF2B5EF4-FFF2-40B4-BE49-F238E27FC236}">
                <a16:creationId xmlns:a16="http://schemas.microsoft.com/office/drawing/2014/main" id="{AD230D27-05DE-4258-9B82-C32774ABAE85}"/>
              </a:ext>
            </a:extLst>
          </p:cNvPr>
          <p:cNvSpPr txBox="1"/>
          <p:nvPr/>
        </p:nvSpPr>
        <p:spPr>
          <a:xfrm>
            <a:off x="507497" y="2434177"/>
            <a:ext cx="1676400" cy="369332"/>
          </a:xfrm>
          <a:prstGeom prst="rect">
            <a:avLst/>
          </a:prstGeom>
          <a:noFill/>
        </p:spPr>
        <p:txBody>
          <a:bodyPr wrap="square" rtlCol="0">
            <a:spAutoFit/>
          </a:bodyPr>
          <a:lstStyle/>
          <a:p>
            <a:r>
              <a:rPr lang="en-US" dirty="0">
                <a:latin typeface="Agency FB" panose="020B0503020202020204" pitchFamily="34" charset="0"/>
              </a:rPr>
              <a:t>Journal</a:t>
            </a:r>
            <a:endParaRPr lang="en-IN" dirty="0">
              <a:latin typeface="Agency FB" panose="020B0503020202020204" pitchFamily="34" charset="0"/>
            </a:endParaRPr>
          </a:p>
        </p:txBody>
      </p:sp>
      <p:sp>
        <p:nvSpPr>
          <p:cNvPr id="32" name="TextBox 31">
            <a:extLst>
              <a:ext uri="{FF2B5EF4-FFF2-40B4-BE49-F238E27FC236}">
                <a16:creationId xmlns:a16="http://schemas.microsoft.com/office/drawing/2014/main" id="{200DC247-56B7-4219-A215-8DD74BFE24BD}"/>
              </a:ext>
            </a:extLst>
          </p:cNvPr>
          <p:cNvSpPr txBox="1"/>
          <p:nvPr/>
        </p:nvSpPr>
        <p:spPr>
          <a:xfrm>
            <a:off x="480124" y="2946646"/>
            <a:ext cx="1600200" cy="369332"/>
          </a:xfrm>
          <a:prstGeom prst="rect">
            <a:avLst/>
          </a:prstGeom>
          <a:noFill/>
        </p:spPr>
        <p:txBody>
          <a:bodyPr wrap="square" rtlCol="0">
            <a:spAutoFit/>
          </a:bodyPr>
          <a:lstStyle/>
          <a:p>
            <a:r>
              <a:rPr lang="en-US" dirty="0">
                <a:latin typeface="Agency FB" panose="020B0503020202020204" pitchFamily="34" charset="0"/>
              </a:rPr>
              <a:t>Proposed work</a:t>
            </a:r>
            <a:endParaRPr lang="en-IN" dirty="0">
              <a:latin typeface="Agency FB" panose="020B0503020202020204" pitchFamily="34" charset="0"/>
            </a:endParaRPr>
          </a:p>
        </p:txBody>
      </p:sp>
      <p:sp>
        <p:nvSpPr>
          <p:cNvPr id="34" name="TextBox 33">
            <a:extLst>
              <a:ext uri="{FF2B5EF4-FFF2-40B4-BE49-F238E27FC236}">
                <a16:creationId xmlns:a16="http://schemas.microsoft.com/office/drawing/2014/main" id="{38358563-39DA-4D99-B3D1-000B0D67F381}"/>
              </a:ext>
            </a:extLst>
          </p:cNvPr>
          <p:cNvSpPr txBox="1"/>
          <p:nvPr/>
        </p:nvSpPr>
        <p:spPr>
          <a:xfrm>
            <a:off x="3479264" y="1520358"/>
            <a:ext cx="5375406" cy="553998"/>
          </a:xfrm>
          <a:prstGeom prst="rect">
            <a:avLst/>
          </a:prstGeom>
          <a:noFill/>
        </p:spPr>
        <p:txBody>
          <a:bodyPr wrap="square" rtlCol="0">
            <a:spAutoFit/>
          </a:bodyPr>
          <a:lstStyle/>
          <a:p>
            <a:r>
              <a:rPr lang="en-US" sz="1600" dirty="0">
                <a:solidFill>
                  <a:schemeClr val="bg1"/>
                </a:solidFill>
                <a:latin typeface="Agency FB" panose="020B0503020202020204" pitchFamily="34" charset="0"/>
              </a:rPr>
              <a:t>Vehicle Speed Detection from Camera Stream Using Image Processing Methods</a:t>
            </a:r>
            <a:endParaRPr lang="en-IN" sz="1600" dirty="0">
              <a:solidFill>
                <a:schemeClr val="bg1"/>
              </a:solidFill>
              <a:latin typeface="Agency FB" panose="020B0503020202020204" pitchFamily="34" charset="0"/>
            </a:endParaRPr>
          </a:p>
          <a:p>
            <a:endParaRPr lang="en-IN" sz="1400" dirty="0">
              <a:solidFill>
                <a:schemeClr val="bg1"/>
              </a:solidFill>
              <a:highlight>
                <a:srgbClr val="FFFF00"/>
              </a:highlight>
              <a:latin typeface="Agency FB" panose="020B0503020202020204" pitchFamily="34" charset="0"/>
            </a:endParaRPr>
          </a:p>
        </p:txBody>
      </p:sp>
      <p:sp>
        <p:nvSpPr>
          <p:cNvPr id="37" name="TextBox 36">
            <a:extLst>
              <a:ext uri="{FF2B5EF4-FFF2-40B4-BE49-F238E27FC236}">
                <a16:creationId xmlns:a16="http://schemas.microsoft.com/office/drawing/2014/main" id="{63F0A398-36DB-4E4D-A18B-29EEC378501A}"/>
              </a:ext>
            </a:extLst>
          </p:cNvPr>
          <p:cNvSpPr txBox="1"/>
          <p:nvPr/>
        </p:nvSpPr>
        <p:spPr>
          <a:xfrm>
            <a:off x="3468999" y="1980007"/>
            <a:ext cx="5359166" cy="730136"/>
          </a:xfrm>
          <a:prstGeom prst="rect">
            <a:avLst/>
          </a:prstGeom>
          <a:noFill/>
        </p:spPr>
        <p:txBody>
          <a:bodyPr wrap="square" rtlCol="0">
            <a:spAutoFit/>
          </a:bodyPr>
          <a:lstStyle/>
          <a:p>
            <a:pPr>
              <a:lnSpc>
                <a:spcPct val="107000"/>
              </a:lnSpc>
              <a:spcAft>
                <a:spcPts val="800"/>
              </a:spcAft>
            </a:pPr>
            <a:r>
              <a:rPr lang="en-US" sz="1600" dirty="0">
                <a:latin typeface="Agency FB" panose="020B0503020202020204" pitchFamily="34" charset="0"/>
              </a:rPr>
              <a:t>Jozef Gerát, Dominik Sopiak, Miloš Oravec, Jarmila Pavloviˇcová</a:t>
            </a:r>
            <a:endParaRPr lang="en-IN" sz="1600" dirty="0">
              <a:latin typeface="Agency FB" panose="020B0503020202020204" pitchFamily="34" charset="0"/>
            </a:endParaRPr>
          </a:p>
          <a:p>
            <a:pPr>
              <a:lnSpc>
                <a:spcPct val="107000"/>
              </a:lnSpc>
              <a:spcAft>
                <a:spcPts val="800"/>
              </a:spcAft>
            </a:pPr>
            <a:endParaRPr lang="en-IN" dirty="0">
              <a:latin typeface="Agency FB" panose="020B0503020202020204" pitchFamily="34" charset="0"/>
            </a:endParaRPr>
          </a:p>
        </p:txBody>
      </p:sp>
      <p:sp>
        <p:nvSpPr>
          <p:cNvPr id="39" name="TextBox 38">
            <a:extLst>
              <a:ext uri="{FF2B5EF4-FFF2-40B4-BE49-F238E27FC236}">
                <a16:creationId xmlns:a16="http://schemas.microsoft.com/office/drawing/2014/main" id="{85143BA3-6598-468A-954F-67A5BAB8A496}"/>
              </a:ext>
            </a:extLst>
          </p:cNvPr>
          <p:cNvSpPr txBox="1"/>
          <p:nvPr/>
        </p:nvSpPr>
        <p:spPr>
          <a:xfrm>
            <a:off x="3466871" y="2441980"/>
            <a:ext cx="5353249" cy="615553"/>
          </a:xfrm>
          <a:prstGeom prst="rect">
            <a:avLst/>
          </a:prstGeom>
          <a:noFill/>
        </p:spPr>
        <p:txBody>
          <a:bodyPr wrap="square" rtlCol="0">
            <a:spAutoFit/>
          </a:bodyPr>
          <a:lstStyle/>
          <a:p>
            <a:r>
              <a:rPr lang="en-US" sz="1600" dirty="0">
                <a:latin typeface="Agency FB" panose="020B0503020202020204" pitchFamily="34" charset="0"/>
              </a:rPr>
              <a:t>IEEE ,59th International Symposium ELMAR-2017</a:t>
            </a:r>
            <a:endParaRPr lang="en-IN" sz="1600" dirty="0">
              <a:latin typeface="Agency FB" panose="020B0503020202020204" pitchFamily="34" charset="0"/>
            </a:endParaRPr>
          </a:p>
          <a:p>
            <a:endParaRPr lang="en-IN" dirty="0"/>
          </a:p>
        </p:txBody>
      </p:sp>
      <p:sp>
        <p:nvSpPr>
          <p:cNvPr id="40" name="TextBox 39">
            <a:extLst>
              <a:ext uri="{FF2B5EF4-FFF2-40B4-BE49-F238E27FC236}">
                <a16:creationId xmlns:a16="http://schemas.microsoft.com/office/drawing/2014/main" id="{96B4D93F-CD8D-437E-B683-2074E22F33A3}"/>
              </a:ext>
            </a:extLst>
          </p:cNvPr>
          <p:cNvSpPr txBox="1"/>
          <p:nvPr/>
        </p:nvSpPr>
        <p:spPr>
          <a:xfrm>
            <a:off x="3491134" y="2933752"/>
            <a:ext cx="5318328" cy="1146211"/>
          </a:xfrm>
          <a:prstGeom prst="rect">
            <a:avLst/>
          </a:prstGeom>
          <a:noFill/>
        </p:spPr>
        <p:txBody>
          <a:bodyPr wrap="square" rtlCol="0">
            <a:spAutoFit/>
          </a:bodyPr>
          <a:lstStyle/>
          <a:p>
            <a:pPr algn="just">
              <a:lnSpc>
                <a:spcPct val="107000"/>
              </a:lnSpc>
              <a:spcAft>
                <a:spcPts val="800"/>
              </a:spcAft>
            </a:pPr>
            <a:r>
              <a:rPr lang="en-US" sz="1600" dirty="0" smtClean="0">
                <a:latin typeface="Agency FB" panose="020B0503020202020204" pitchFamily="34" charset="0"/>
              </a:rPr>
              <a:t>The paper deals with the topic of detection of vehicle </a:t>
            </a:r>
            <a:r>
              <a:rPr lang="en-US" sz="1600" dirty="0">
                <a:latin typeface="Agency FB" panose="020B0503020202020204" pitchFamily="34" charset="0"/>
              </a:rPr>
              <a:t>speed based on information from video </a:t>
            </a:r>
            <a:r>
              <a:rPr lang="en-US" sz="1600" dirty="0" smtClean="0">
                <a:latin typeface="Agency FB" panose="020B0503020202020204" pitchFamily="34" charset="0"/>
              </a:rPr>
              <a:t>record</a:t>
            </a:r>
            <a:r>
              <a:rPr lang="en-US" sz="1600" dirty="0">
                <a:latin typeface="Agency FB" panose="020B0503020202020204" pitchFamily="34" charset="0"/>
              </a:rPr>
              <a:t>.</a:t>
            </a:r>
            <a:r>
              <a:rPr lang="en-US" sz="1600" dirty="0" smtClean="0">
                <a:latin typeface="Agency FB" panose="020B0503020202020204" pitchFamily="34" charset="0"/>
              </a:rPr>
              <a:t> It </a:t>
            </a:r>
            <a:r>
              <a:rPr lang="en-US" sz="1600" dirty="0">
                <a:latin typeface="Agency FB" panose="020B0503020202020204" pitchFamily="34" charset="0"/>
              </a:rPr>
              <a:t>comprises the tests of obtained video records using different vehicles, different natures of driving and the vehicle position at the time of recording</a:t>
            </a:r>
            <a:r>
              <a:rPr lang="en-US" sz="1550" dirty="0">
                <a:latin typeface="Agency FB" panose="020B0503020202020204" pitchFamily="34" charset="0"/>
              </a:rPr>
              <a:t>.</a:t>
            </a:r>
            <a:endParaRPr lang="en-IN" sz="1550" dirty="0">
              <a:latin typeface="Agency FB" panose="020B0503020202020204" pitchFamily="34" charset="0"/>
            </a:endParaRPr>
          </a:p>
        </p:txBody>
      </p:sp>
      <p:sp>
        <p:nvSpPr>
          <p:cNvPr id="42" name="Rectangle 41">
            <a:extLst>
              <a:ext uri="{FF2B5EF4-FFF2-40B4-BE49-F238E27FC236}">
                <a16:creationId xmlns:a16="http://schemas.microsoft.com/office/drawing/2014/main" id="{596A76DB-8590-4B1A-9EB8-76B580814806}"/>
              </a:ext>
            </a:extLst>
          </p:cNvPr>
          <p:cNvSpPr/>
          <p:nvPr/>
        </p:nvSpPr>
        <p:spPr>
          <a:xfrm>
            <a:off x="528643" y="4176709"/>
            <a:ext cx="2971060" cy="76881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44" name="Rectangle 43">
            <a:extLst>
              <a:ext uri="{FF2B5EF4-FFF2-40B4-BE49-F238E27FC236}">
                <a16:creationId xmlns:a16="http://schemas.microsoft.com/office/drawing/2014/main" id="{DBD64B48-B2A8-4BEF-A694-6BCD34405529}"/>
              </a:ext>
            </a:extLst>
          </p:cNvPr>
          <p:cNvSpPr/>
          <p:nvPr/>
        </p:nvSpPr>
        <p:spPr>
          <a:xfrm>
            <a:off x="3551788" y="4175257"/>
            <a:ext cx="5265985" cy="77213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45" name="TextBox 44">
            <a:extLst>
              <a:ext uri="{FF2B5EF4-FFF2-40B4-BE49-F238E27FC236}">
                <a16:creationId xmlns:a16="http://schemas.microsoft.com/office/drawing/2014/main" id="{7683465A-8C12-4B03-9EEC-CF01D8091F8F}"/>
              </a:ext>
            </a:extLst>
          </p:cNvPr>
          <p:cNvSpPr txBox="1"/>
          <p:nvPr/>
        </p:nvSpPr>
        <p:spPr>
          <a:xfrm>
            <a:off x="493467" y="4133877"/>
            <a:ext cx="2459115" cy="369332"/>
          </a:xfrm>
          <a:prstGeom prst="rect">
            <a:avLst/>
          </a:prstGeom>
          <a:noFill/>
        </p:spPr>
        <p:txBody>
          <a:bodyPr wrap="square" rtlCol="0">
            <a:spAutoFit/>
          </a:bodyPr>
          <a:lstStyle/>
          <a:p>
            <a:r>
              <a:rPr lang="en-US" dirty="0">
                <a:latin typeface="Agency FB" panose="020B0503020202020204" pitchFamily="34" charset="0"/>
              </a:rPr>
              <a:t>Techniques involved</a:t>
            </a:r>
            <a:endParaRPr lang="en-IN" dirty="0">
              <a:latin typeface="Agency FB" panose="020B0503020202020204" pitchFamily="34" charset="0"/>
            </a:endParaRPr>
          </a:p>
        </p:txBody>
      </p:sp>
      <p:sp>
        <p:nvSpPr>
          <p:cNvPr id="46" name="TextBox 45">
            <a:extLst>
              <a:ext uri="{FF2B5EF4-FFF2-40B4-BE49-F238E27FC236}">
                <a16:creationId xmlns:a16="http://schemas.microsoft.com/office/drawing/2014/main" id="{F8A74F76-3ACD-4927-9EF7-D4B5607931D6}"/>
              </a:ext>
            </a:extLst>
          </p:cNvPr>
          <p:cNvSpPr txBox="1"/>
          <p:nvPr/>
        </p:nvSpPr>
        <p:spPr>
          <a:xfrm>
            <a:off x="3534207" y="4188342"/>
            <a:ext cx="5307967" cy="1105687"/>
          </a:xfrm>
          <a:prstGeom prst="rect">
            <a:avLst/>
          </a:prstGeom>
          <a:noFill/>
        </p:spPr>
        <p:txBody>
          <a:bodyPr wrap="square" rtlCol="0">
            <a:spAutoFit/>
          </a:bodyPr>
          <a:lstStyle/>
          <a:p>
            <a:pPr>
              <a:lnSpc>
                <a:spcPct val="107000"/>
              </a:lnSpc>
              <a:spcAft>
                <a:spcPts val="800"/>
              </a:spcAft>
            </a:pPr>
            <a:r>
              <a:rPr lang="en-US" sz="1600" dirty="0">
                <a:latin typeface="Agency FB" panose="020B0503020202020204" pitchFamily="34" charset="0"/>
              </a:rPr>
              <a:t>Gaussian mixture models, DBSCAN, Kalman ﬁlter, Optical ﬂow.</a:t>
            </a:r>
            <a:endParaRPr lang="en-IN" sz="1600" dirty="0">
              <a:latin typeface="Agency FB" panose="020B0503020202020204" pitchFamily="34" charset="0"/>
            </a:endParaRP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IN" sz="1400" dirty="0"/>
          </a:p>
        </p:txBody>
      </p:sp>
    </p:spTree>
    <p:extLst>
      <p:ext uri="{BB962C8B-B14F-4D97-AF65-F5344CB8AC3E}">
        <p14:creationId xmlns:p14="http://schemas.microsoft.com/office/powerpoint/2010/main" val="8642993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a:xfrm>
            <a:off x="457200" y="6492875"/>
            <a:ext cx="1066800" cy="365125"/>
          </a:xfrm>
        </p:spPr>
        <p:txBody>
          <a:bodyPr/>
          <a:lstStyle/>
          <a:p>
            <a:fld id="{3825BBD7-8E55-4B7B-AFB4-4AB7D7366DD2}" type="datetime1">
              <a:rPr lang="en-US" b="1" smtClean="0">
                <a:solidFill>
                  <a:schemeClr val="tx1"/>
                </a:solidFill>
                <a:latin typeface="Agency FB" panose="020B0503020202020204" pitchFamily="34" charset="0"/>
                <a:ea typeface="Cambria" panose="02040503050406030204" pitchFamily="18" charset="0"/>
              </a:rPr>
              <a:pPr/>
              <a:t>6/7/2021</a:t>
            </a:fld>
            <a:endParaRPr lang="en-US" b="1" dirty="0">
              <a:solidFill>
                <a:schemeClr val="tx1"/>
              </a:solidFill>
              <a:latin typeface="Agency FB" panose="020B0503020202020204" pitchFamily="34" charset="0"/>
              <a:ea typeface="Cambria" panose="02040503050406030204" pitchFamily="18" charset="0"/>
            </a:endParaRPr>
          </a:p>
        </p:txBody>
      </p:sp>
      <p:sp>
        <p:nvSpPr>
          <p:cNvPr id="10" name="Slide Number Placeholder 9"/>
          <p:cNvSpPr>
            <a:spLocks noGrp="1"/>
          </p:cNvSpPr>
          <p:nvPr>
            <p:ph type="sldNum" sz="quarter" idx="12"/>
          </p:nvPr>
        </p:nvSpPr>
        <p:spPr>
          <a:xfrm>
            <a:off x="8305800" y="6492875"/>
            <a:ext cx="381000" cy="365125"/>
          </a:xfrm>
        </p:spPr>
        <p:txBody>
          <a:bodyPr/>
          <a:lstStyle/>
          <a:p>
            <a:fld id="{B6F15528-21DE-4FAA-801E-634DDDAF4B2B}" type="slidenum">
              <a:rPr lang="en-US" b="1" smtClean="0">
                <a:solidFill>
                  <a:schemeClr val="tx1"/>
                </a:solidFill>
                <a:latin typeface="Agency FB" panose="020B0503020202020204" pitchFamily="34" charset="0"/>
                <a:ea typeface="Cambria" panose="02040503050406030204" pitchFamily="18" charset="0"/>
              </a:rPr>
              <a:pPr/>
              <a:t>5</a:t>
            </a:fld>
            <a:endParaRPr lang="en-US" b="1" dirty="0">
              <a:solidFill>
                <a:schemeClr val="tx1"/>
              </a:solidFill>
              <a:latin typeface="Agency FB" panose="020B0503020202020204" pitchFamily="34" charset="0"/>
              <a:ea typeface="Cambria" panose="02040503050406030204" pitchFamily="18" charset="0"/>
            </a:endParaRPr>
          </a:p>
        </p:txBody>
      </p:sp>
      <p:sp>
        <p:nvSpPr>
          <p:cNvPr id="11" name="Footer Placeholder 10"/>
          <p:cNvSpPr>
            <a:spLocks noGrp="1"/>
          </p:cNvSpPr>
          <p:nvPr>
            <p:ph type="ftr" sz="quarter" idx="11"/>
          </p:nvPr>
        </p:nvSpPr>
        <p:spPr>
          <a:xfrm>
            <a:off x="2667000" y="6492874"/>
            <a:ext cx="4495800" cy="365125"/>
          </a:xfrm>
        </p:spPr>
        <p:txBody>
          <a:bodyPr/>
          <a:lstStyle/>
          <a:p>
            <a:r>
              <a:rPr lang="en-US" b="1" dirty="0">
                <a:solidFill>
                  <a:schemeClr val="tx1"/>
                </a:solidFill>
                <a:latin typeface="Agency FB" panose="020B0503020202020204" pitchFamily="34" charset="0"/>
              </a:rPr>
              <a:t>Dept. of Electronics and Communication Engineering</a:t>
            </a:r>
          </a:p>
        </p:txBody>
      </p:sp>
      <p:sp>
        <p:nvSpPr>
          <p:cNvPr id="12" name="TextBox 11"/>
          <p:cNvSpPr txBox="1"/>
          <p:nvPr/>
        </p:nvSpPr>
        <p:spPr>
          <a:xfrm>
            <a:off x="421680" y="804752"/>
            <a:ext cx="8534400" cy="584775"/>
          </a:xfrm>
          <a:prstGeom prst="rect">
            <a:avLst/>
          </a:prstGeom>
          <a:noFill/>
        </p:spPr>
        <p:txBody>
          <a:bodyPr wrap="square" rtlCol="0">
            <a:spAutoFit/>
          </a:bodyPr>
          <a:lstStyle/>
          <a:p>
            <a:r>
              <a:rPr lang="en-IN" sz="3200" b="1" dirty="0">
                <a:solidFill>
                  <a:srgbClr val="FF0000"/>
                </a:solidFill>
                <a:latin typeface="Agency FB" panose="020B0503020202020204" pitchFamily="34" charset="0"/>
                <a:ea typeface="Cambria" panose="02040503050406030204" pitchFamily="18" charset="0"/>
              </a:rPr>
              <a:t>Literature Survey:  </a:t>
            </a:r>
            <a:endParaRPr lang="en-US" sz="4000" b="1" dirty="0">
              <a:solidFill>
                <a:srgbClr val="3E30FA"/>
              </a:solidFill>
              <a:latin typeface="Agency FB" panose="020B0503020202020204" pitchFamily="34" charset="0"/>
              <a:ea typeface="Cambria" panose="02040503050406030204" pitchFamily="18" charset="0"/>
            </a:endParaRPr>
          </a:p>
        </p:txBody>
      </p:sp>
      <p:sp>
        <p:nvSpPr>
          <p:cNvPr id="2" name="TextBox 1">
            <a:extLst>
              <a:ext uri="{FF2B5EF4-FFF2-40B4-BE49-F238E27FC236}">
                <a16:creationId xmlns:a16="http://schemas.microsoft.com/office/drawing/2014/main" id="{BC1FC3D7-7B8C-4ABA-834F-E644C52BE6A7}"/>
              </a:ext>
            </a:extLst>
          </p:cNvPr>
          <p:cNvSpPr txBox="1"/>
          <p:nvPr/>
        </p:nvSpPr>
        <p:spPr>
          <a:xfrm>
            <a:off x="4612680" y="102498"/>
            <a:ext cx="4343400" cy="923330"/>
          </a:xfrm>
          <a:prstGeom prst="rect">
            <a:avLst/>
          </a:prstGeom>
          <a:noFill/>
        </p:spPr>
        <p:txBody>
          <a:bodyPr wrap="square" rtlCol="0">
            <a:spAutoFit/>
          </a:bodyPr>
          <a:lstStyle/>
          <a:p>
            <a:pPr algn="r"/>
            <a:r>
              <a:rPr lang="en-US" b="1" dirty="0">
                <a:latin typeface="Agency FB" panose="020B0503020202020204" pitchFamily="34" charset="0"/>
                <a:ea typeface="Cambria" panose="02040503050406030204" pitchFamily="18" charset="0"/>
              </a:rPr>
              <a:t>Practical Implementation of Image Processing based Vehicle Speed Monitoring System </a:t>
            </a:r>
          </a:p>
          <a:p>
            <a:pPr algn="r"/>
            <a:endParaRPr lang="en-US" b="1" dirty="0">
              <a:latin typeface="Agency FB" panose="020B0503020202020204" pitchFamily="34" charset="0"/>
              <a:ea typeface="Cambria" panose="02040503050406030204" pitchFamily="18" charset="0"/>
            </a:endParaRPr>
          </a:p>
        </p:txBody>
      </p:sp>
      <p:sp>
        <p:nvSpPr>
          <p:cNvPr id="4" name="Rectangle 3">
            <a:extLst>
              <a:ext uri="{FF2B5EF4-FFF2-40B4-BE49-F238E27FC236}">
                <a16:creationId xmlns:a16="http://schemas.microsoft.com/office/drawing/2014/main" id="{1A111FA0-A98C-4E75-A875-643453E79E84}"/>
              </a:ext>
            </a:extLst>
          </p:cNvPr>
          <p:cNvSpPr/>
          <p:nvPr/>
        </p:nvSpPr>
        <p:spPr>
          <a:xfrm>
            <a:off x="507497" y="1542773"/>
            <a:ext cx="2971800" cy="40616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7" name="Rectangle 6">
            <a:extLst>
              <a:ext uri="{FF2B5EF4-FFF2-40B4-BE49-F238E27FC236}">
                <a16:creationId xmlns:a16="http://schemas.microsoft.com/office/drawing/2014/main" id="{F99F24A7-4122-4716-BF89-34997EF49EED}"/>
              </a:ext>
            </a:extLst>
          </p:cNvPr>
          <p:cNvSpPr/>
          <p:nvPr/>
        </p:nvSpPr>
        <p:spPr>
          <a:xfrm>
            <a:off x="508237" y="2009544"/>
            <a:ext cx="2971060" cy="38222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p:sp>
        <p:nvSpPr>
          <p:cNvPr id="8" name="Rectangle 7">
            <a:extLst>
              <a:ext uri="{FF2B5EF4-FFF2-40B4-BE49-F238E27FC236}">
                <a16:creationId xmlns:a16="http://schemas.microsoft.com/office/drawing/2014/main" id="{9D455AF6-1CAE-4FD3-A1FD-A3E898932A06}"/>
              </a:ext>
            </a:extLst>
          </p:cNvPr>
          <p:cNvSpPr/>
          <p:nvPr/>
        </p:nvSpPr>
        <p:spPr>
          <a:xfrm>
            <a:off x="520074" y="2452377"/>
            <a:ext cx="2971060" cy="67248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16" name="Rectangle 15">
            <a:extLst>
              <a:ext uri="{FF2B5EF4-FFF2-40B4-BE49-F238E27FC236}">
                <a16:creationId xmlns:a16="http://schemas.microsoft.com/office/drawing/2014/main" id="{9DFAAA94-BEFC-42D2-90AF-37448C0B5526}"/>
              </a:ext>
            </a:extLst>
          </p:cNvPr>
          <p:cNvSpPr/>
          <p:nvPr/>
        </p:nvSpPr>
        <p:spPr>
          <a:xfrm>
            <a:off x="507332" y="3174849"/>
            <a:ext cx="2963637" cy="72506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p:sp>
        <p:nvSpPr>
          <p:cNvPr id="20" name="Rectangle 19">
            <a:extLst>
              <a:ext uri="{FF2B5EF4-FFF2-40B4-BE49-F238E27FC236}">
                <a16:creationId xmlns:a16="http://schemas.microsoft.com/office/drawing/2014/main" id="{123C59B2-D396-4645-860A-07D4D59804C2}"/>
              </a:ext>
            </a:extLst>
          </p:cNvPr>
          <p:cNvSpPr/>
          <p:nvPr/>
        </p:nvSpPr>
        <p:spPr>
          <a:xfrm>
            <a:off x="3506660" y="1545095"/>
            <a:ext cx="5308117" cy="38469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22" name="Rectangle 21">
            <a:extLst>
              <a:ext uri="{FF2B5EF4-FFF2-40B4-BE49-F238E27FC236}">
                <a16:creationId xmlns:a16="http://schemas.microsoft.com/office/drawing/2014/main" id="{E864A9AF-C0AD-4DFB-BB36-AC09B52B19B7}"/>
              </a:ext>
            </a:extLst>
          </p:cNvPr>
          <p:cNvSpPr/>
          <p:nvPr/>
        </p:nvSpPr>
        <p:spPr>
          <a:xfrm>
            <a:off x="3534052" y="2007577"/>
            <a:ext cx="5301459" cy="39151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p:sp>
        <p:nvSpPr>
          <p:cNvPr id="24" name="Rectangle 23">
            <a:extLst>
              <a:ext uri="{FF2B5EF4-FFF2-40B4-BE49-F238E27FC236}">
                <a16:creationId xmlns:a16="http://schemas.microsoft.com/office/drawing/2014/main" id="{1D924026-25A6-4544-AB3D-BA9FD5E7F119}"/>
              </a:ext>
            </a:extLst>
          </p:cNvPr>
          <p:cNvSpPr/>
          <p:nvPr/>
        </p:nvSpPr>
        <p:spPr>
          <a:xfrm>
            <a:off x="3530723" y="2461402"/>
            <a:ext cx="5308116" cy="67496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26" name="Rectangle 25">
            <a:extLst>
              <a:ext uri="{FF2B5EF4-FFF2-40B4-BE49-F238E27FC236}">
                <a16:creationId xmlns:a16="http://schemas.microsoft.com/office/drawing/2014/main" id="{06BCDF85-4193-4BA7-8100-D1E138DB1E56}"/>
              </a:ext>
            </a:extLst>
          </p:cNvPr>
          <p:cNvSpPr/>
          <p:nvPr/>
        </p:nvSpPr>
        <p:spPr>
          <a:xfrm>
            <a:off x="3516275" y="3171163"/>
            <a:ext cx="5308116" cy="73532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p:sp>
        <p:nvSpPr>
          <p:cNvPr id="29" name="TextBox 28">
            <a:extLst>
              <a:ext uri="{FF2B5EF4-FFF2-40B4-BE49-F238E27FC236}">
                <a16:creationId xmlns:a16="http://schemas.microsoft.com/office/drawing/2014/main" id="{CB919B1B-AEC5-4420-B9B6-26B42E05F5E6}"/>
              </a:ext>
            </a:extLst>
          </p:cNvPr>
          <p:cNvSpPr txBox="1"/>
          <p:nvPr/>
        </p:nvSpPr>
        <p:spPr>
          <a:xfrm>
            <a:off x="457200" y="1464319"/>
            <a:ext cx="2286000" cy="369332"/>
          </a:xfrm>
          <a:prstGeom prst="rect">
            <a:avLst/>
          </a:prstGeom>
          <a:noFill/>
        </p:spPr>
        <p:txBody>
          <a:bodyPr wrap="square" rtlCol="0">
            <a:spAutoFit/>
          </a:bodyPr>
          <a:lstStyle/>
          <a:p>
            <a:r>
              <a:rPr lang="en-US" dirty="0">
                <a:solidFill>
                  <a:schemeClr val="bg1"/>
                </a:solidFill>
                <a:latin typeface="Agency FB" panose="020B0503020202020204" pitchFamily="34" charset="0"/>
              </a:rPr>
              <a:t>Paper Title</a:t>
            </a:r>
            <a:endParaRPr lang="en-IN" dirty="0">
              <a:solidFill>
                <a:schemeClr val="bg1"/>
              </a:solidFill>
              <a:latin typeface="Agency FB" panose="020B0503020202020204" pitchFamily="34" charset="0"/>
            </a:endParaRPr>
          </a:p>
        </p:txBody>
      </p:sp>
      <p:sp>
        <p:nvSpPr>
          <p:cNvPr id="30" name="TextBox 29">
            <a:extLst>
              <a:ext uri="{FF2B5EF4-FFF2-40B4-BE49-F238E27FC236}">
                <a16:creationId xmlns:a16="http://schemas.microsoft.com/office/drawing/2014/main" id="{1BB662C4-30BF-48B1-92FF-F01DF1B714C0}"/>
              </a:ext>
            </a:extLst>
          </p:cNvPr>
          <p:cNvSpPr txBox="1"/>
          <p:nvPr/>
        </p:nvSpPr>
        <p:spPr>
          <a:xfrm>
            <a:off x="452742" y="1953593"/>
            <a:ext cx="2057400" cy="369332"/>
          </a:xfrm>
          <a:prstGeom prst="rect">
            <a:avLst/>
          </a:prstGeom>
          <a:noFill/>
        </p:spPr>
        <p:txBody>
          <a:bodyPr wrap="square" rtlCol="0">
            <a:spAutoFit/>
          </a:bodyPr>
          <a:lstStyle/>
          <a:p>
            <a:r>
              <a:rPr lang="en-US" dirty="0">
                <a:latin typeface="Agency FB" panose="020B0503020202020204" pitchFamily="34" charset="0"/>
              </a:rPr>
              <a:t>Authors</a:t>
            </a:r>
            <a:endParaRPr lang="en-IN" dirty="0">
              <a:latin typeface="Agency FB" panose="020B0503020202020204" pitchFamily="34" charset="0"/>
            </a:endParaRPr>
          </a:p>
        </p:txBody>
      </p:sp>
      <p:sp>
        <p:nvSpPr>
          <p:cNvPr id="31" name="TextBox 30">
            <a:extLst>
              <a:ext uri="{FF2B5EF4-FFF2-40B4-BE49-F238E27FC236}">
                <a16:creationId xmlns:a16="http://schemas.microsoft.com/office/drawing/2014/main" id="{AD230D27-05DE-4258-9B82-C32774ABAE85}"/>
              </a:ext>
            </a:extLst>
          </p:cNvPr>
          <p:cNvSpPr txBox="1"/>
          <p:nvPr/>
        </p:nvSpPr>
        <p:spPr>
          <a:xfrm>
            <a:off x="457096" y="2423895"/>
            <a:ext cx="1676400" cy="369332"/>
          </a:xfrm>
          <a:prstGeom prst="rect">
            <a:avLst/>
          </a:prstGeom>
          <a:noFill/>
        </p:spPr>
        <p:txBody>
          <a:bodyPr wrap="square" rtlCol="0">
            <a:spAutoFit/>
          </a:bodyPr>
          <a:lstStyle/>
          <a:p>
            <a:r>
              <a:rPr lang="en-US" dirty="0">
                <a:latin typeface="Agency FB" panose="020B0503020202020204" pitchFamily="34" charset="0"/>
              </a:rPr>
              <a:t>Journal</a:t>
            </a:r>
            <a:endParaRPr lang="en-IN" dirty="0">
              <a:latin typeface="Agency FB" panose="020B0503020202020204" pitchFamily="34" charset="0"/>
            </a:endParaRPr>
          </a:p>
        </p:txBody>
      </p:sp>
      <p:sp>
        <p:nvSpPr>
          <p:cNvPr id="32" name="TextBox 31">
            <a:extLst>
              <a:ext uri="{FF2B5EF4-FFF2-40B4-BE49-F238E27FC236}">
                <a16:creationId xmlns:a16="http://schemas.microsoft.com/office/drawing/2014/main" id="{200DC247-56B7-4219-A215-8DD74BFE24BD}"/>
              </a:ext>
            </a:extLst>
          </p:cNvPr>
          <p:cNvSpPr txBox="1"/>
          <p:nvPr/>
        </p:nvSpPr>
        <p:spPr>
          <a:xfrm>
            <a:off x="457254" y="3164311"/>
            <a:ext cx="1600200" cy="369332"/>
          </a:xfrm>
          <a:prstGeom prst="rect">
            <a:avLst/>
          </a:prstGeom>
          <a:noFill/>
        </p:spPr>
        <p:txBody>
          <a:bodyPr wrap="square" rtlCol="0">
            <a:spAutoFit/>
          </a:bodyPr>
          <a:lstStyle/>
          <a:p>
            <a:r>
              <a:rPr lang="en-US" dirty="0">
                <a:latin typeface="Agency FB" panose="020B0503020202020204" pitchFamily="34" charset="0"/>
              </a:rPr>
              <a:t>Proposed work</a:t>
            </a:r>
            <a:endParaRPr lang="en-IN" dirty="0">
              <a:latin typeface="Agency FB" panose="020B0503020202020204" pitchFamily="34" charset="0"/>
            </a:endParaRPr>
          </a:p>
        </p:txBody>
      </p:sp>
      <p:sp>
        <p:nvSpPr>
          <p:cNvPr id="34" name="TextBox 33">
            <a:extLst>
              <a:ext uri="{FF2B5EF4-FFF2-40B4-BE49-F238E27FC236}">
                <a16:creationId xmlns:a16="http://schemas.microsoft.com/office/drawing/2014/main" id="{38358563-39DA-4D99-B3D1-000B0D67F381}"/>
              </a:ext>
            </a:extLst>
          </p:cNvPr>
          <p:cNvSpPr txBox="1"/>
          <p:nvPr/>
        </p:nvSpPr>
        <p:spPr>
          <a:xfrm>
            <a:off x="3467023" y="1485238"/>
            <a:ext cx="5266257" cy="369332"/>
          </a:xfrm>
          <a:prstGeom prst="rect">
            <a:avLst/>
          </a:prstGeom>
          <a:noFill/>
        </p:spPr>
        <p:txBody>
          <a:bodyPr wrap="square" rtlCol="0">
            <a:spAutoFit/>
          </a:bodyPr>
          <a:lstStyle/>
          <a:p>
            <a:pPr algn="just"/>
            <a:r>
              <a:rPr lang="en-US" dirty="0">
                <a:solidFill>
                  <a:schemeClr val="bg1"/>
                </a:solidFill>
                <a:latin typeface="Agency FB" panose="020B0503020202020204" pitchFamily="34" charset="0"/>
              </a:rPr>
              <a:t>Speed Detection using Image Processing</a:t>
            </a:r>
            <a:endParaRPr lang="en-IN" dirty="0">
              <a:solidFill>
                <a:schemeClr val="bg1"/>
              </a:solidFill>
              <a:highlight>
                <a:srgbClr val="FFFF00"/>
              </a:highlight>
              <a:latin typeface="Agency FB" panose="020B0503020202020204" pitchFamily="34" charset="0"/>
            </a:endParaRPr>
          </a:p>
        </p:txBody>
      </p:sp>
      <p:sp>
        <p:nvSpPr>
          <p:cNvPr id="37" name="TextBox 36">
            <a:extLst>
              <a:ext uri="{FF2B5EF4-FFF2-40B4-BE49-F238E27FC236}">
                <a16:creationId xmlns:a16="http://schemas.microsoft.com/office/drawing/2014/main" id="{63F0A398-36DB-4E4D-A18B-29EEC378501A}"/>
              </a:ext>
            </a:extLst>
          </p:cNvPr>
          <p:cNvSpPr txBox="1"/>
          <p:nvPr/>
        </p:nvSpPr>
        <p:spPr>
          <a:xfrm>
            <a:off x="3492252" y="1979125"/>
            <a:ext cx="4833142" cy="615553"/>
          </a:xfrm>
          <a:prstGeom prst="rect">
            <a:avLst/>
          </a:prstGeom>
          <a:noFill/>
        </p:spPr>
        <p:txBody>
          <a:bodyPr wrap="square" rtlCol="0">
            <a:spAutoFit/>
          </a:bodyPr>
          <a:lstStyle/>
          <a:p>
            <a:r>
              <a:rPr lang="en-US" sz="1600" dirty="0">
                <a:latin typeface="Agency FB" panose="020B0503020202020204" pitchFamily="34" charset="0"/>
              </a:rPr>
              <a:t>Pranith Kumar Thadagoppula, Vikas Upadhyaya</a:t>
            </a:r>
            <a:endParaRPr lang="en-IN" sz="1600" dirty="0">
              <a:latin typeface="Agency FB" panose="020B0503020202020204" pitchFamily="34" charset="0"/>
            </a:endParaRPr>
          </a:p>
          <a:p>
            <a:endParaRPr lang="en-IN" dirty="0"/>
          </a:p>
        </p:txBody>
      </p:sp>
      <p:sp>
        <p:nvSpPr>
          <p:cNvPr id="39" name="TextBox 38">
            <a:extLst>
              <a:ext uri="{FF2B5EF4-FFF2-40B4-BE49-F238E27FC236}">
                <a16:creationId xmlns:a16="http://schemas.microsoft.com/office/drawing/2014/main" id="{85143BA3-6598-468A-954F-67A5BAB8A496}"/>
              </a:ext>
            </a:extLst>
          </p:cNvPr>
          <p:cNvSpPr txBox="1"/>
          <p:nvPr/>
        </p:nvSpPr>
        <p:spPr>
          <a:xfrm>
            <a:off x="3458786" y="2424237"/>
            <a:ext cx="5451990" cy="861774"/>
          </a:xfrm>
          <a:prstGeom prst="rect">
            <a:avLst/>
          </a:prstGeom>
          <a:noFill/>
        </p:spPr>
        <p:txBody>
          <a:bodyPr wrap="square" rtlCol="0">
            <a:spAutoFit/>
          </a:bodyPr>
          <a:lstStyle/>
          <a:p>
            <a:pPr algn="just"/>
            <a:r>
              <a:rPr lang="en-US" sz="1600" dirty="0">
                <a:latin typeface="Agency FB" panose="020B0503020202020204" pitchFamily="34" charset="0"/>
              </a:rPr>
              <a:t>IEEE 2016 International Conference on Computer, Control, Informatics and its Applications</a:t>
            </a:r>
            <a:endParaRPr lang="en-IN" sz="1600" dirty="0">
              <a:latin typeface="Agency FB" panose="020B0503020202020204" pitchFamily="34" charset="0"/>
            </a:endParaRPr>
          </a:p>
          <a:p>
            <a:endParaRPr lang="en-IN" dirty="0"/>
          </a:p>
        </p:txBody>
      </p:sp>
      <p:sp>
        <p:nvSpPr>
          <p:cNvPr id="40" name="TextBox 39">
            <a:extLst>
              <a:ext uri="{FF2B5EF4-FFF2-40B4-BE49-F238E27FC236}">
                <a16:creationId xmlns:a16="http://schemas.microsoft.com/office/drawing/2014/main" id="{96B4D93F-CD8D-437E-B683-2074E22F33A3}"/>
              </a:ext>
            </a:extLst>
          </p:cNvPr>
          <p:cNvSpPr txBox="1"/>
          <p:nvPr/>
        </p:nvSpPr>
        <p:spPr>
          <a:xfrm>
            <a:off x="3458786" y="3131638"/>
            <a:ext cx="5408896" cy="1077218"/>
          </a:xfrm>
          <a:prstGeom prst="rect">
            <a:avLst/>
          </a:prstGeom>
          <a:noFill/>
        </p:spPr>
        <p:txBody>
          <a:bodyPr wrap="square" rtlCol="0">
            <a:spAutoFit/>
          </a:bodyPr>
          <a:lstStyle/>
          <a:p>
            <a:pPr algn="just"/>
            <a:r>
              <a:rPr lang="en-US" sz="1600" dirty="0" smtClean="0">
                <a:latin typeface="Agency FB" panose="020B0503020202020204" pitchFamily="34" charset="0"/>
              </a:rPr>
              <a:t>Use </a:t>
            </a:r>
            <a:r>
              <a:rPr lang="en-US" sz="1600" dirty="0">
                <a:latin typeface="Agency FB" panose="020B0503020202020204" pitchFamily="34" charset="0"/>
              </a:rPr>
              <a:t>mere CCTV cameras on highways to detect the speed of vehicles. The prototype developed is designed using MATLAB software and can process on core2duo processor with 2Ghz. </a:t>
            </a:r>
          </a:p>
          <a:p>
            <a:pPr algn="just"/>
            <a:r>
              <a:rPr lang="en-US" sz="1600" dirty="0">
                <a:latin typeface="Agency FB" panose="020B0503020202020204" pitchFamily="34" charset="0"/>
              </a:rPr>
              <a:t> </a:t>
            </a:r>
            <a:endParaRPr lang="en-IN" sz="1600" dirty="0"/>
          </a:p>
        </p:txBody>
      </p:sp>
      <p:sp>
        <p:nvSpPr>
          <p:cNvPr id="42" name="Rectangle 41">
            <a:extLst>
              <a:ext uri="{FF2B5EF4-FFF2-40B4-BE49-F238E27FC236}">
                <a16:creationId xmlns:a16="http://schemas.microsoft.com/office/drawing/2014/main" id="{596A76DB-8590-4B1A-9EB8-76B580814806}"/>
              </a:ext>
            </a:extLst>
          </p:cNvPr>
          <p:cNvSpPr/>
          <p:nvPr/>
        </p:nvSpPr>
        <p:spPr>
          <a:xfrm>
            <a:off x="504374" y="3961358"/>
            <a:ext cx="2971060" cy="98167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44" name="Rectangle 43">
            <a:extLst>
              <a:ext uri="{FF2B5EF4-FFF2-40B4-BE49-F238E27FC236}">
                <a16:creationId xmlns:a16="http://schemas.microsoft.com/office/drawing/2014/main" id="{DBD64B48-B2A8-4BEF-A694-6BCD34405529}"/>
              </a:ext>
            </a:extLst>
          </p:cNvPr>
          <p:cNvSpPr/>
          <p:nvPr/>
        </p:nvSpPr>
        <p:spPr>
          <a:xfrm>
            <a:off x="3530723" y="3992345"/>
            <a:ext cx="5308115" cy="9753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45" name="TextBox 44">
            <a:extLst>
              <a:ext uri="{FF2B5EF4-FFF2-40B4-BE49-F238E27FC236}">
                <a16:creationId xmlns:a16="http://schemas.microsoft.com/office/drawing/2014/main" id="{7683465A-8C12-4B03-9EEC-CF01D8091F8F}"/>
              </a:ext>
            </a:extLst>
          </p:cNvPr>
          <p:cNvSpPr txBox="1"/>
          <p:nvPr/>
        </p:nvSpPr>
        <p:spPr>
          <a:xfrm>
            <a:off x="462517" y="3938929"/>
            <a:ext cx="2459115" cy="369332"/>
          </a:xfrm>
          <a:prstGeom prst="rect">
            <a:avLst/>
          </a:prstGeom>
          <a:noFill/>
        </p:spPr>
        <p:txBody>
          <a:bodyPr wrap="square" rtlCol="0">
            <a:spAutoFit/>
          </a:bodyPr>
          <a:lstStyle/>
          <a:p>
            <a:r>
              <a:rPr lang="en-US" dirty="0">
                <a:latin typeface="Agency FB" panose="020B0503020202020204" pitchFamily="34" charset="0"/>
              </a:rPr>
              <a:t>Techniques involved</a:t>
            </a:r>
            <a:endParaRPr lang="en-IN" dirty="0">
              <a:latin typeface="Agency FB" panose="020B0503020202020204" pitchFamily="34" charset="0"/>
            </a:endParaRPr>
          </a:p>
        </p:txBody>
      </p:sp>
      <p:sp>
        <p:nvSpPr>
          <p:cNvPr id="46" name="TextBox 45">
            <a:extLst>
              <a:ext uri="{FF2B5EF4-FFF2-40B4-BE49-F238E27FC236}">
                <a16:creationId xmlns:a16="http://schemas.microsoft.com/office/drawing/2014/main" id="{F8A74F76-3ACD-4927-9EF7-D4B5607931D6}"/>
              </a:ext>
            </a:extLst>
          </p:cNvPr>
          <p:cNvSpPr txBox="1"/>
          <p:nvPr/>
        </p:nvSpPr>
        <p:spPr>
          <a:xfrm>
            <a:off x="3488669" y="3934046"/>
            <a:ext cx="5282048" cy="830997"/>
          </a:xfrm>
          <a:prstGeom prst="rect">
            <a:avLst/>
          </a:prstGeom>
          <a:noFill/>
        </p:spPr>
        <p:txBody>
          <a:bodyPr wrap="square" rtlCol="0">
            <a:spAutoFit/>
          </a:bodyPr>
          <a:lstStyle/>
          <a:p>
            <a:r>
              <a:rPr lang="en-IN" sz="1600" dirty="0">
                <a:latin typeface="Agency FB" pitchFamily="34" charset="0"/>
              </a:rPr>
              <a:t>Background subtraction, Adaptive Background subtraction , Object </a:t>
            </a:r>
            <a:r>
              <a:rPr lang="en-IN" sz="1600" dirty="0" smtClean="0">
                <a:latin typeface="Agency FB" pitchFamily="34" charset="0"/>
              </a:rPr>
              <a:t>segmentation,</a:t>
            </a:r>
            <a:r>
              <a:rPr lang="en-US" sz="1600" dirty="0">
                <a:latin typeface="Agency FB" pitchFamily="34" charset="0"/>
              </a:rPr>
              <a:t> Object </a:t>
            </a:r>
            <a:r>
              <a:rPr lang="en-US" sz="1600" dirty="0" smtClean="0">
                <a:latin typeface="Agency FB" pitchFamily="34" charset="0"/>
              </a:rPr>
              <a:t>labeling</a:t>
            </a:r>
            <a:r>
              <a:rPr lang="en-US" sz="1600" dirty="0">
                <a:latin typeface="Agency FB" pitchFamily="34" charset="0"/>
              </a:rPr>
              <a:t>,</a:t>
            </a:r>
            <a:r>
              <a:rPr lang="en-US" sz="1600" dirty="0" smtClean="0">
                <a:latin typeface="Agency FB" pitchFamily="34" charset="0"/>
              </a:rPr>
              <a:t> bounding </a:t>
            </a:r>
            <a:r>
              <a:rPr lang="en-US" sz="1600" dirty="0">
                <a:latin typeface="Agency FB" pitchFamily="34" charset="0"/>
              </a:rPr>
              <a:t>box and Calibration </a:t>
            </a:r>
            <a:r>
              <a:rPr lang="en-US" sz="1600" dirty="0" smtClean="0">
                <a:latin typeface="Agency FB" pitchFamily="34" charset="0"/>
              </a:rPr>
              <a:t>factor-real-world </a:t>
            </a:r>
            <a:r>
              <a:rPr lang="en-US" sz="1600" dirty="0">
                <a:latin typeface="Agency FB" pitchFamily="34" charset="0"/>
              </a:rPr>
              <a:t>distance to pixel </a:t>
            </a:r>
            <a:r>
              <a:rPr lang="en-US" sz="1600" dirty="0" smtClean="0">
                <a:latin typeface="Agency FB" pitchFamily="34" charset="0"/>
              </a:rPr>
              <a:t>ratio.</a:t>
            </a:r>
            <a:endParaRPr lang="en-IN" sz="1600" dirty="0">
              <a:latin typeface="Agency FB" pitchFamily="34" charset="0"/>
            </a:endParaRPr>
          </a:p>
        </p:txBody>
      </p:sp>
    </p:spTree>
    <p:extLst>
      <p:ext uri="{BB962C8B-B14F-4D97-AF65-F5344CB8AC3E}">
        <p14:creationId xmlns:p14="http://schemas.microsoft.com/office/powerpoint/2010/main" val="20594427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a:xfrm>
            <a:off x="457200" y="6492875"/>
            <a:ext cx="1066800" cy="365125"/>
          </a:xfrm>
        </p:spPr>
        <p:txBody>
          <a:bodyPr/>
          <a:lstStyle/>
          <a:p>
            <a:fld id="{3825BBD7-8E55-4B7B-AFB4-4AB7D7366DD2}" type="datetime1">
              <a:rPr lang="en-US" b="1" smtClean="0">
                <a:solidFill>
                  <a:schemeClr val="tx1"/>
                </a:solidFill>
                <a:latin typeface="Agency FB" panose="020B0503020202020204" pitchFamily="34" charset="0"/>
                <a:ea typeface="Cambria" panose="02040503050406030204" pitchFamily="18" charset="0"/>
              </a:rPr>
              <a:pPr/>
              <a:t>6/7/2021</a:t>
            </a:fld>
            <a:endParaRPr lang="en-US" b="1" dirty="0">
              <a:solidFill>
                <a:schemeClr val="tx1"/>
              </a:solidFill>
              <a:latin typeface="Agency FB" panose="020B0503020202020204" pitchFamily="34" charset="0"/>
              <a:ea typeface="Cambria" panose="02040503050406030204" pitchFamily="18" charset="0"/>
            </a:endParaRPr>
          </a:p>
        </p:txBody>
      </p:sp>
      <p:sp>
        <p:nvSpPr>
          <p:cNvPr id="10" name="Slide Number Placeholder 9"/>
          <p:cNvSpPr>
            <a:spLocks noGrp="1"/>
          </p:cNvSpPr>
          <p:nvPr>
            <p:ph type="sldNum" sz="quarter" idx="12"/>
          </p:nvPr>
        </p:nvSpPr>
        <p:spPr>
          <a:xfrm>
            <a:off x="8305800" y="6492875"/>
            <a:ext cx="381000" cy="365125"/>
          </a:xfrm>
        </p:spPr>
        <p:txBody>
          <a:bodyPr/>
          <a:lstStyle/>
          <a:p>
            <a:fld id="{B6F15528-21DE-4FAA-801E-634DDDAF4B2B}" type="slidenum">
              <a:rPr lang="en-US" b="1" smtClean="0">
                <a:solidFill>
                  <a:schemeClr val="tx1"/>
                </a:solidFill>
                <a:latin typeface="Agency FB" panose="020B0503020202020204" pitchFamily="34" charset="0"/>
                <a:ea typeface="Cambria" panose="02040503050406030204" pitchFamily="18" charset="0"/>
              </a:rPr>
              <a:pPr/>
              <a:t>6</a:t>
            </a:fld>
            <a:endParaRPr lang="en-US" b="1" dirty="0">
              <a:solidFill>
                <a:schemeClr val="tx1"/>
              </a:solidFill>
              <a:latin typeface="Agency FB" panose="020B0503020202020204" pitchFamily="34" charset="0"/>
              <a:ea typeface="Cambria" panose="02040503050406030204" pitchFamily="18" charset="0"/>
            </a:endParaRPr>
          </a:p>
        </p:txBody>
      </p:sp>
      <p:sp>
        <p:nvSpPr>
          <p:cNvPr id="11" name="Footer Placeholder 10"/>
          <p:cNvSpPr>
            <a:spLocks noGrp="1"/>
          </p:cNvSpPr>
          <p:nvPr>
            <p:ph type="ftr" sz="quarter" idx="11"/>
          </p:nvPr>
        </p:nvSpPr>
        <p:spPr>
          <a:xfrm>
            <a:off x="2667000" y="6492874"/>
            <a:ext cx="4495800" cy="365125"/>
          </a:xfrm>
        </p:spPr>
        <p:txBody>
          <a:bodyPr/>
          <a:lstStyle/>
          <a:p>
            <a:r>
              <a:rPr lang="en-US" b="1" dirty="0">
                <a:solidFill>
                  <a:schemeClr val="tx1"/>
                </a:solidFill>
                <a:latin typeface="Agency FB" panose="020B0503020202020204" pitchFamily="34" charset="0"/>
              </a:rPr>
              <a:t>Dept. of Electronics and Communication Engineering</a:t>
            </a:r>
          </a:p>
        </p:txBody>
      </p:sp>
      <p:sp>
        <p:nvSpPr>
          <p:cNvPr id="12" name="TextBox 11"/>
          <p:cNvSpPr txBox="1"/>
          <p:nvPr/>
        </p:nvSpPr>
        <p:spPr>
          <a:xfrm>
            <a:off x="421680" y="804752"/>
            <a:ext cx="8534400" cy="584775"/>
          </a:xfrm>
          <a:prstGeom prst="rect">
            <a:avLst/>
          </a:prstGeom>
          <a:noFill/>
        </p:spPr>
        <p:txBody>
          <a:bodyPr wrap="square" rtlCol="0">
            <a:spAutoFit/>
          </a:bodyPr>
          <a:lstStyle/>
          <a:p>
            <a:r>
              <a:rPr lang="en-IN" sz="3200" b="1" dirty="0">
                <a:solidFill>
                  <a:srgbClr val="FF0000"/>
                </a:solidFill>
                <a:latin typeface="Agency FB" panose="020B0503020202020204" pitchFamily="34" charset="0"/>
                <a:ea typeface="Cambria" panose="02040503050406030204" pitchFamily="18" charset="0"/>
              </a:rPr>
              <a:t>Literature Survey:  </a:t>
            </a:r>
            <a:endParaRPr lang="en-US" sz="4000" b="1" dirty="0">
              <a:solidFill>
                <a:srgbClr val="3E30FA"/>
              </a:solidFill>
              <a:latin typeface="Agency FB" panose="020B0503020202020204" pitchFamily="34" charset="0"/>
              <a:ea typeface="Cambria" panose="02040503050406030204" pitchFamily="18" charset="0"/>
            </a:endParaRPr>
          </a:p>
        </p:txBody>
      </p:sp>
      <p:sp>
        <p:nvSpPr>
          <p:cNvPr id="2" name="TextBox 1">
            <a:extLst>
              <a:ext uri="{FF2B5EF4-FFF2-40B4-BE49-F238E27FC236}">
                <a16:creationId xmlns:a16="http://schemas.microsoft.com/office/drawing/2014/main" id="{BC1FC3D7-7B8C-4ABA-834F-E644C52BE6A7}"/>
              </a:ext>
            </a:extLst>
          </p:cNvPr>
          <p:cNvSpPr txBox="1"/>
          <p:nvPr/>
        </p:nvSpPr>
        <p:spPr>
          <a:xfrm>
            <a:off x="4634417" y="128894"/>
            <a:ext cx="4343400" cy="923330"/>
          </a:xfrm>
          <a:prstGeom prst="rect">
            <a:avLst/>
          </a:prstGeom>
          <a:noFill/>
        </p:spPr>
        <p:txBody>
          <a:bodyPr wrap="square" rtlCol="0">
            <a:spAutoFit/>
          </a:bodyPr>
          <a:lstStyle/>
          <a:p>
            <a:pPr algn="r"/>
            <a:r>
              <a:rPr lang="en-US" b="1" dirty="0">
                <a:latin typeface="Agency FB" panose="020B0503020202020204" pitchFamily="34" charset="0"/>
                <a:ea typeface="Cambria" panose="02040503050406030204" pitchFamily="18" charset="0"/>
              </a:rPr>
              <a:t>Practical Implementation of Image Processing based Vehicle Speed Monitoring System </a:t>
            </a:r>
          </a:p>
          <a:p>
            <a:pPr algn="r"/>
            <a:endParaRPr lang="en-US" b="1" dirty="0">
              <a:latin typeface="Agency FB" panose="020B0503020202020204" pitchFamily="34" charset="0"/>
              <a:ea typeface="Cambria" panose="02040503050406030204" pitchFamily="18" charset="0"/>
            </a:endParaRPr>
          </a:p>
        </p:txBody>
      </p:sp>
      <p:sp>
        <p:nvSpPr>
          <p:cNvPr id="4" name="Rectangle 3">
            <a:extLst>
              <a:ext uri="{FF2B5EF4-FFF2-40B4-BE49-F238E27FC236}">
                <a16:creationId xmlns:a16="http://schemas.microsoft.com/office/drawing/2014/main" id="{1A111FA0-A98C-4E75-A875-643453E79E84}"/>
              </a:ext>
            </a:extLst>
          </p:cNvPr>
          <p:cNvSpPr/>
          <p:nvPr/>
        </p:nvSpPr>
        <p:spPr>
          <a:xfrm>
            <a:off x="507497" y="1541804"/>
            <a:ext cx="2971800" cy="40616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7" name="Rectangle 6">
            <a:extLst>
              <a:ext uri="{FF2B5EF4-FFF2-40B4-BE49-F238E27FC236}">
                <a16:creationId xmlns:a16="http://schemas.microsoft.com/office/drawing/2014/main" id="{F99F24A7-4122-4716-BF89-34997EF49EED}"/>
              </a:ext>
            </a:extLst>
          </p:cNvPr>
          <p:cNvSpPr/>
          <p:nvPr/>
        </p:nvSpPr>
        <p:spPr>
          <a:xfrm>
            <a:off x="508237" y="2009544"/>
            <a:ext cx="2971060" cy="38222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p:sp>
        <p:nvSpPr>
          <p:cNvPr id="8" name="Rectangle 7">
            <a:extLst>
              <a:ext uri="{FF2B5EF4-FFF2-40B4-BE49-F238E27FC236}">
                <a16:creationId xmlns:a16="http://schemas.microsoft.com/office/drawing/2014/main" id="{9D455AF6-1CAE-4FD3-A1FD-A3E898932A06}"/>
              </a:ext>
            </a:extLst>
          </p:cNvPr>
          <p:cNvSpPr/>
          <p:nvPr/>
        </p:nvSpPr>
        <p:spPr>
          <a:xfrm>
            <a:off x="520074" y="2461402"/>
            <a:ext cx="2971060" cy="45335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16" name="Rectangle 15">
            <a:extLst>
              <a:ext uri="{FF2B5EF4-FFF2-40B4-BE49-F238E27FC236}">
                <a16:creationId xmlns:a16="http://schemas.microsoft.com/office/drawing/2014/main" id="{9DFAAA94-BEFC-42D2-90AF-37448C0B5526}"/>
              </a:ext>
            </a:extLst>
          </p:cNvPr>
          <p:cNvSpPr/>
          <p:nvPr/>
        </p:nvSpPr>
        <p:spPr>
          <a:xfrm>
            <a:off x="520074" y="2984933"/>
            <a:ext cx="2971060" cy="94625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p:sp>
        <p:nvSpPr>
          <p:cNvPr id="20" name="Rectangle 19">
            <a:extLst>
              <a:ext uri="{FF2B5EF4-FFF2-40B4-BE49-F238E27FC236}">
                <a16:creationId xmlns:a16="http://schemas.microsoft.com/office/drawing/2014/main" id="{123C59B2-D396-4645-860A-07D4D59804C2}"/>
              </a:ext>
            </a:extLst>
          </p:cNvPr>
          <p:cNvSpPr/>
          <p:nvPr/>
        </p:nvSpPr>
        <p:spPr>
          <a:xfrm>
            <a:off x="3506660" y="1545095"/>
            <a:ext cx="5308117" cy="38469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22" name="Rectangle 21">
            <a:extLst>
              <a:ext uri="{FF2B5EF4-FFF2-40B4-BE49-F238E27FC236}">
                <a16:creationId xmlns:a16="http://schemas.microsoft.com/office/drawing/2014/main" id="{E864A9AF-C0AD-4DFB-BB36-AC09B52B19B7}"/>
              </a:ext>
            </a:extLst>
          </p:cNvPr>
          <p:cNvSpPr/>
          <p:nvPr/>
        </p:nvSpPr>
        <p:spPr>
          <a:xfrm>
            <a:off x="3534052" y="2007577"/>
            <a:ext cx="5301459" cy="39151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p:sp>
        <p:nvSpPr>
          <p:cNvPr id="24" name="Rectangle 23">
            <a:extLst>
              <a:ext uri="{FF2B5EF4-FFF2-40B4-BE49-F238E27FC236}">
                <a16:creationId xmlns:a16="http://schemas.microsoft.com/office/drawing/2014/main" id="{1D924026-25A6-4544-AB3D-BA9FD5E7F119}"/>
              </a:ext>
            </a:extLst>
          </p:cNvPr>
          <p:cNvSpPr/>
          <p:nvPr/>
        </p:nvSpPr>
        <p:spPr>
          <a:xfrm>
            <a:off x="3538843" y="2458581"/>
            <a:ext cx="5308116" cy="45335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26" name="Rectangle 25">
            <a:extLst>
              <a:ext uri="{FF2B5EF4-FFF2-40B4-BE49-F238E27FC236}">
                <a16:creationId xmlns:a16="http://schemas.microsoft.com/office/drawing/2014/main" id="{06BCDF85-4193-4BA7-8100-D1E138DB1E56}"/>
              </a:ext>
            </a:extLst>
          </p:cNvPr>
          <p:cNvSpPr/>
          <p:nvPr/>
        </p:nvSpPr>
        <p:spPr>
          <a:xfrm>
            <a:off x="3531463" y="2970499"/>
            <a:ext cx="5308116" cy="95410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p:sp>
        <p:nvSpPr>
          <p:cNvPr id="29" name="TextBox 28">
            <a:extLst>
              <a:ext uri="{FF2B5EF4-FFF2-40B4-BE49-F238E27FC236}">
                <a16:creationId xmlns:a16="http://schemas.microsoft.com/office/drawing/2014/main" id="{CB919B1B-AEC5-4420-B9B6-26B42E05F5E6}"/>
              </a:ext>
            </a:extLst>
          </p:cNvPr>
          <p:cNvSpPr txBox="1"/>
          <p:nvPr/>
        </p:nvSpPr>
        <p:spPr>
          <a:xfrm>
            <a:off x="457200" y="1500528"/>
            <a:ext cx="2286000" cy="369332"/>
          </a:xfrm>
          <a:prstGeom prst="rect">
            <a:avLst/>
          </a:prstGeom>
          <a:noFill/>
        </p:spPr>
        <p:txBody>
          <a:bodyPr wrap="square" rtlCol="0">
            <a:spAutoFit/>
          </a:bodyPr>
          <a:lstStyle/>
          <a:p>
            <a:r>
              <a:rPr lang="en-US" dirty="0">
                <a:solidFill>
                  <a:schemeClr val="bg1"/>
                </a:solidFill>
                <a:latin typeface="Agency FB" panose="020B0503020202020204" pitchFamily="34" charset="0"/>
              </a:rPr>
              <a:t>Paper Title</a:t>
            </a:r>
            <a:endParaRPr lang="en-IN" dirty="0">
              <a:solidFill>
                <a:schemeClr val="bg1"/>
              </a:solidFill>
              <a:latin typeface="Agency FB" panose="020B0503020202020204" pitchFamily="34" charset="0"/>
            </a:endParaRPr>
          </a:p>
        </p:txBody>
      </p:sp>
      <p:sp>
        <p:nvSpPr>
          <p:cNvPr id="30" name="TextBox 29">
            <a:extLst>
              <a:ext uri="{FF2B5EF4-FFF2-40B4-BE49-F238E27FC236}">
                <a16:creationId xmlns:a16="http://schemas.microsoft.com/office/drawing/2014/main" id="{1BB662C4-30BF-48B1-92FF-F01DF1B714C0}"/>
              </a:ext>
            </a:extLst>
          </p:cNvPr>
          <p:cNvSpPr txBox="1"/>
          <p:nvPr/>
        </p:nvSpPr>
        <p:spPr>
          <a:xfrm>
            <a:off x="457200" y="1956591"/>
            <a:ext cx="2057400" cy="369332"/>
          </a:xfrm>
          <a:prstGeom prst="rect">
            <a:avLst/>
          </a:prstGeom>
          <a:noFill/>
        </p:spPr>
        <p:txBody>
          <a:bodyPr wrap="square" rtlCol="0">
            <a:spAutoFit/>
          </a:bodyPr>
          <a:lstStyle/>
          <a:p>
            <a:r>
              <a:rPr lang="en-US" dirty="0">
                <a:latin typeface="Agency FB" panose="020B0503020202020204" pitchFamily="34" charset="0"/>
              </a:rPr>
              <a:t>Authors</a:t>
            </a:r>
            <a:endParaRPr lang="en-IN" dirty="0">
              <a:latin typeface="Agency FB" panose="020B0503020202020204" pitchFamily="34" charset="0"/>
            </a:endParaRPr>
          </a:p>
        </p:txBody>
      </p:sp>
      <p:sp>
        <p:nvSpPr>
          <p:cNvPr id="31" name="TextBox 30">
            <a:extLst>
              <a:ext uri="{FF2B5EF4-FFF2-40B4-BE49-F238E27FC236}">
                <a16:creationId xmlns:a16="http://schemas.microsoft.com/office/drawing/2014/main" id="{AD230D27-05DE-4258-9B82-C32774ABAE85}"/>
              </a:ext>
            </a:extLst>
          </p:cNvPr>
          <p:cNvSpPr txBox="1"/>
          <p:nvPr/>
        </p:nvSpPr>
        <p:spPr>
          <a:xfrm>
            <a:off x="479920" y="2431659"/>
            <a:ext cx="1676400" cy="369332"/>
          </a:xfrm>
          <a:prstGeom prst="rect">
            <a:avLst/>
          </a:prstGeom>
          <a:noFill/>
        </p:spPr>
        <p:txBody>
          <a:bodyPr wrap="square" rtlCol="0">
            <a:spAutoFit/>
          </a:bodyPr>
          <a:lstStyle/>
          <a:p>
            <a:r>
              <a:rPr lang="en-US" dirty="0">
                <a:latin typeface="Agency FB" panose="020B0503020202020204" pitchFamily="34" charset="0"/>
              </a:rPr>
              <a:t>Journal</a:t>
            </a:r>
            <a:endParaRPr lang="en-IN" dirty="0">
              <a:latin typeface="Agency FB" panose="020B0503020202020204" pitchFamily="34" charset="0"/>
            </a:endParaRPr>
          </a:p>
        </p:txBody>
      </p:sp>
      <p:sp>
        <p:nvSpPr>
          <p:cNvPr id="32" name="TextBox 31">
            <a:extLst>
              <a:ext uri="{FF2B5EF4-FFF2-40B4-BE49-F238E27FC236}">
                <a16:creationId xmlns:a16="http://schemas.microsoft.com/office/drawing/2014/main" id="{200DC247-56B7-4219-A215-8DD74BFE24BD}"/>
              </a:ext>
            </a:extLst>
          </p:cNvPr>
          <p:cNvSpPr txBox="1"/>
          <p:nvPr/>
        </p:nvSpPr>
        <p:spPr>
          <a:xfrm>
            <a:off x="480124" y="2946646"/>
            <a:ext cx="1600200" cy="369332"/>
          </a:xfrm>
          <a:prstGeom prst="rect">
            <a:avLst/>
          </a:prstGeom>
          <a:noFill/>
        </p:spPr>
        <p:txBody>
          <a:bodyPr wrap="square" rtlCol="0">
            <a:spAutoFit/>
          </a:bodyPr>
          <a:lstStyle/>
          <a:p>
            <a:r>
              <a:rPr lang="en-US" dirty="0">
                <a:latin typeface="Agency FB" panose="020B0503020202020204" pitchFamily="34" charset="0"/>
              </a:rPr>
              <a:t>Proposed work</a:t>
            </a:r>
            <a:endParaRPr lang="en-IN" dirty="0">
              <a:latin typeface="Agency FB" panose="020B0503020202020204" pitchFamily="34" charset="0"/>
            </a:endParaRPr>
          </a:p>
        </p:txBody>
      </p:sp>
      <p:sp>
        <p:nvSpPr>
          <p:cNvPr id="34" name="TextBox 33">
            <a:extLst>
              <a:ext uri="{FF2B5EF4-FFF2-40B4-BE49-F238E27FC236}">
                <a16:creationId xmlns:a16="http://schemas.microsoft.com/office/drawing/2014/main" id="{38358563-39DA-4D99-B3D1-000B0D67F381}"/>
              </a:ext>
            </a:extLst>
          </p:cNvPr>
          <p:cNvSpPr txBox="1"/>
          <p:nvPr/>
        </p:nvSpPr>
        <p:spPr>
          <a:xfrm>
            <a:off x="3497078" y="1485607"/>
            <a:ext cx="5375406" cy="369332"/>
          </a:xfrm>
          <a:prstGeom prst="rect">
            <a:avLst/>
          </a:prstGeom>
          <a:noFill/>
        </p:spPr>
        <p:txBody>
          <a:bodyPr wrap="square" rtlCol="0">
            <a:spAutoFit/>
          </a:bodyPr>
          <a:lstStyle/>
          <a:p>
            <a:pPr algn="just"/>
            <a:r>
              <a:rPr lang="en-IN" dirty="0">
                <a:solidFill>
                  <a:schemeClr val="bg1"/>
                </a:solidFill>
                <a:latin typeface="Agency FB" panose="020B0503020202020204" pitchFamily="34" charset="0"/>
              </a:rPr>
              <a:t>Vehicle speed detection using video streams using image processing</a:t>
            </a:r>
            <a:endParaRPr lang="en-IN" dirty="0">
              <a:solidFill>
                <a:schemeClr val="bg1"/>
              </a:solidFill>
              <a:highlight>
                <a:srgbClr val="FFFF00"/>
              </a:highlight>
              <a:latin typeface="Agency FB" panose="020B0503020202020204" pitchFamily="34" charset="0"/>
            </a:endParaRPr>
          </a:p>
        </p:txBody>
      </p:sp>
      <p:sp>
        <p:nvSpPr>
          <p:cNvPr id="37" name="TextBox 36">
            <a:extLst>
              <a:ext uri="{FF2B5EF4-FFF2-40B4-BE49-F238E27FC236}">
                <a16:creationId xmlns:a16="http://schemas.microsoft.com/office/drawing/2014/main" id="{63F0A398-36DB-4E4D-A18B-29EEC378501A}"/>
              </a:ext>
            </a:extLst>
          </p:cNvPr>
          <p:cNvSpPr txBox="1"/>
          <p:nvPr/>
        </p:nvSpPr>
        <p:spPr>
          <a:xfrm>
            <a:off x="3487793" y="1960929"/>
            <a:ext cx="5359166" cy="665695"/>
          </a:xfrm>
          <a:prstGeom prst="rect">
            <a:avLst/>
          </a:prstGeom>
          <a:noFill/>
        </p:spPr>
        <p:txBody>
          <a:bodyPr wrap="square" rtlCol="0">
            <a:spAutoFit/>
          </a:bodyPr>
          <a:lstStyle/>
          <a:p>
            <a:pPr algn="just"/>
            <a:r>
              <a:rPr lang="en-IN" sz="1600" dirty="0">
                <a:latin typeface="Agency FB" panose="020B0503020202020204" pitchFamily="34" charset="0"/>
              </a:rPr>
              <a:t>Mohammed Reduanal </a:t>
            </a:r>
            <a:r>
              <a:rPr lang="en-IN" sz="1600" dirty="0" smtClean="0">
                <a:latin typeface="Agency FB" panose="020B0503020202020204" pitchFamily="34" charset="0"/>
              </a:rPr>
              <a:t>Haque</a:t>
            </a:r>
            <a:r>
              <a:rPr lang="en-IN" sz="1600" dirty="0">
                <a:latin typeface="Agency FB" panose="020B0503020202020204" pitchFamily="34" charset="0"/>
              </a:rPr>
              <a:t>,</a:t>
            </a:r>
            <a:r>
              <a:rPr lang="en-IN" sz="1600" dirty="0" smtClean="0">
                <a:latin typeface="Agency FB" panose="020B0503020202020204" pitchFamily="34" charset="0"/>
              </a:rPr>
              <a:t> </a:t>
            </a:r>
            <a:r>
              <a:rPr lang="en-IN" sz="1600" dirty="0">
                <a:latin typeface="Agency FB" panose="020B0503020202020204" pitchFamily="34" charset="0"/>
              </a:rPr>
              <a:t>Md.Golam </a:t>
            </a:r>
            <a:r>
              <a:rPr lang="en-IN" sz="1600" dirty="0" smtClean="0">
                <a:latin typeface="Agency FB" panose="020B0503020202020204" pitchFamily="34" charset="0"/>
              </a:rPr>
              <a:t>Moazzam, Saiful Islam, Rony Das</a:t>
            </a:r>
            <a:r>
              <a:rPr lang="en-IN" dirty="0"/>
              <a:t> </a:t>
            </a:r>
          </a:p>
          <a:p>
            <a:pPr>
              <a:lnSpc>
                <a:spcPct val="107000"/>
              </a:lnSpc>
              <a:spcAft>
                <a:spcPts val="800"/>
              </a:spcAft>
            </a:pPr>
            <a:endParaRPr lang="en-IN" dirty="0"/>
          </a:p>
        </p:txBody>
      </p:sp>
      <p:sp>
        <p:nvSpPr>
          <p:cNvPr id="39" name="TextBox 38">
            <a:extLst>
              <a:ext uri="{FF2B5EF4-FFF2-40B4-BE49-F238E27FC236}">
                <a16:creationId xmlns:a16="http://schemas.microsoft.com/office/drawing/2014/main" id="{85143BA3-6598-468A-954F-67A5BAB8A496}"/>
              </a:ext>
            </a:extLst>
          </p:cNvPr>
          <p:cNvSpPr txBox="1"/>
          <p:nvPr/>
        </p:nvSpPr>
        <p:spPr>
          <a:xfrm>
            <a:off x="3474769" y="2422805"/>
            <a:ext cx="5324018" cy="338554"/>
          </a:xfrm>
          <a:prstGeom prst="rect">
            <a:avLst/>
          </a:prstGeom>
          <a:noFill/>
        </p:spPr>
        <p:txBody>
          <a:bodyPr wrap="square" rtlCol="0">
            <a:spAutoFit/>
          </a:bodyPr>
          <a:lstStyle/>
          <a:p>
            <a:pPr algn="just"/>
            <a:r>
              <a:rPr lang="en-IN" sz="1600" dirty="0" smtClean="0">
                <a:latin typeface="Agency FB" panose="020B0503020202020204" pitchFamily="34" charset="0"/>
              </a:rPr>
              <a:t>IEEE 2016 International workshop on Computational Intelligence(IWCI)</a:t>
            </a:r>
            <a:endParaRPr lang="en-IN" sz="1600" dirty="0">
              <a:latin typeface="Agency FB" panose="020B0503020202020204" pitchFamily="34" charset="0"/>
            </a:endParaRPr>
          </a:p>
        </p:txBody>
      </p:sp>
      <p:sp>
        <p:nvSpPr>
          <p:cNvPr id="40" name="TextBox 39">
            <a:extLst>
              <a:ext uri="{FF2B5EF4-FFF2-40B4-BE49-F238E27FC236}">
                <a16:creationId xmlns:a16="http://schemas.microsoft.com/office/drawing/2014/main" id="{96B4D93F-CD8D-437E-B683-2074E22F33A3}"/>
              </a:ext>
            </a:extLst>
          </p:cNvPr>
          <p:cNvSpPr txBox="1"/>
          <p:nvPr/>
        </p:nvSpPr>
        <p:spPr>
          <a:xfrm>
            <a:off x="3499630" y="2618843"/>
            <a:ext cx="5294803" cy="1215846"/>
          </a:xfrm>
          <a:prstGeom prst="rect">
            <a:avLst/>
          </a:prstGeom>
          <a:noFill/>
        </p:spPr>
        <p:txBody>
          <a:bodyPr wrap="square" rtlCol="0">
            <a:spAutoFit/>
          </a:bodyPr>
          <a:lstStyle/>
          <a:p>
            <a:pPr>
              <a:lnSpc>
                <a:spcPct val="107000"/>
              </a:lnSpc>
              <a:spcAft>
                <a:spcPts val="800"/>
              </a:spcAft>
            </a:pP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600" dirty="0" smtClean="0">
                <a:latin typeface="Agency FB" panose="020B0503020202020204" pitchFamily="34" charset="0"/>
              </a:rPr>
              <a:t>In </a:t>
            </a:r>
            <a:r>
              <a:rPr lang="en-IN" sz="1600" dirty="0">
                <a:latin typeface="Agency FB" panose="020B0503020202020204" pitchFamily="34" charset="0"/>
              </a:rPr>
              <a:t>this paper, they have developed an image-based vehicle speed detection where a physics based velocity theory is used to calculate speed of moving vehicle from the recording video.</a:t>
            </a:r>
            <a:endParaRPr lang="en-US" sz="1600" dirty="0">
              <a:latin typeface="Agency FB" panose="020B0503020202020204" pitchFamily="34" charset="0"/>
              <a:ea typeface="Calibri" panose="020F0502020204030204" pitchFamily="34" charset="0"/>
              <a:cs typeface="Times New Roman" panose="02020603050405020304" pitchFamily="18" charset="0"/>
            </a:endParaRPr>
          </a:p>
        </p:txBody>
      </p:sp>
      <p:sp>
        <p:nvSpPr>
          <p:cNvPr id="42" name="Rectangle 41">
            <a:extLst>
              <a:ext uri="{FF2B5EF4-FFF2-40B4-BE49-F238E27FC236}">
                <a16:creationId xmlns:a16="http://schemas.microsoft.com/office/drawing/2014/main" id="{596A76DB-8590-4B1A-9EB8-76B580814806}"/>
              </a:ext>
            </a:extLst>
          </p:cNvPr>
          <p:cNvSpPr/>
          <p:nvPr/>
        </p:nvSpPr>
        <p:spPr>
          <a:xfrm>
            <a:off x="548914" y="4030080"/>
            <a:ext cx="2971060" cy="94625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44" name="Rectangle 43">
            <a:extLst>
              <a:ext uri="{FF2B5EF4-FFF2-40B4-BE49-F238E27FC236}">
                <a16:creationId xmlns:a16="http://schemas.microsoft.com/office/drawing/2014/main" id="{DBD64B48-B2A8-4BEF-A694-6BCD34405529}"/>
              </a:ext>
            </a:extLst>
          </p:cNvPr>
          <p:cNvSpPr/>
          <p:nvPr/>
        </p:nvSpPr>
        <p:spPr>
          <a:xfrm>
            <a:off x="3574710" y="4018039"/>
            <a:ext cx="5308115" cy="9753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45" name="TextBox 44">
            <a:extLst>
              <a:ext uri="{FF2B5EF4-FFF2-40B4-BE49-F238E27FC236}">
                <a16:creationId xmlns:a16="http://schemas.microsoft.com/office/drawing/2014/main" id="{7683465A-8C12-4B03-9EEC-CF01D8091F8F}"/>
              </a:ext>
            </a:extLst>
          </p:cNvPr>
          <p:cNvSpPr txBox="1"/>
          <p:nvPr/>
        </p:nvSpPr>
        <p:spPr>
          <a:xfrm>
            <a:off x="520801" y="4046739"/>
            <a:ext cx="2459115" cy="369332"/>
          </a:xfrm>
          <a:prstGeom prst="rect">
            <a:avLst/>
          </a:prstGeom>
          <a:noFill/>
        </p:spPr>
        <p:txBody>
          <a:bodyPr wrap="square" rtlCol="0">
            <a:spAutoFit/>
          </a:bodyPr>
          <a:lstStyle/>
          <a:p>
            <a:r>
              <a:rPr lang="en-US" dirty="0">
                <a:latin typeface="Agency FB" panose="020B0503020202020204" pitchFamily="34" charset="0"/>
              </a:rPr>
              <a:t>Techniques involved</a:t>
            </a:r>
            <a:endParaRPr lang="en-IN" dirty="0">
              <a:latin typeface="Agency FB" panose="020B0503020202020204" pitchFamily="34" charset="0"/>
            </a:endParaRPr>
          </a:p>
        </p:txBody>
      </p:sp>
      <p:sp>
        <p:nvSpPr>
          <p:cNvPr id="46" name="TextBox 45">
            <a:extLst>
              <a:ext uri="{FF2B5EF4-FFF2-40B4-BE49-F238E27FC236}">
                <a16:creationId xmlns:a16="http://schemas.microsoft.com/office/drawing/2014/main" id="{F8A74F76-3ACD-4927-9EF7-D4B5607931D6}"/>
              </a:ext>
            </a:extLst>
          </p:cNvPr>
          <p:cNvSpPr txBox="1"/>
          <p:nvPr/>
        </p:nvSpPr>
        <p:spPr>
          <a:xfrm>
            <a:off x="3548087" y="3942954"/>
            <a:ext cx="5429730" cy="1077218"/>
          </a:xfrm>
          <a:prstGeom prst="rect">
            <a:avLst/>
          </a:prstGeom>
          <a:noFill/>
        </p:spPr>
        <p:txBody>
          <a:bodyPr wrap="square" rtlCol="0">
            <a:spAutoFit/>
          </a:bodyPr>
          <a:lstStyle/>
          <a:p>
            <a:pPr algn="just"/>
            <a:r>
              <a:rPr lang="en-IN" sz="1600" dirty="0">
                <a:latin typeface="Agency FB" panose="020B0503020202020204" pitchFamily="34" charset="0"/>
              </a:rPr>
              <a:t>Five major techniques used ,image acquisition and enhancement, segmentation, centroid, calculation, shadow removal and speed </a:t>
            </a:r>
            <a:r>
              <a:rPr lang="en-IN" sz="1600" dirty="0" smtClean="0">
                <a:latin typeface="Agency FB" panose="020B0503020202020204" pitchFamily="34" charset="0"/>
              </a:rPr>
              <a:t>calculation. For </a:t>
            </a:r>
            <a:r>
              <a:rPr lang="en-IN" sz="1600" dirty="0">
                <a:latin typeface="Agency FB" panose="020B0503020202020204" pitchFamily="34" charset="0"/>
              </a:rPr>
              <a:t>vehicle speed detection: temporal differencing </a:t>
            </a:r>
            <a:r>
              <a:rPr lang="en-IN" sz="1600" dirty="0" smtClean="0">
                <a:latin typeface="Agency FB" panose="020B0503020202020204" pitchFamily="34" charset="0"/>
              </a:rPr>
              <a:t>algorithm. Noise </a:t>
            </a:r>
            <a:r>
              <a:rPr lang="en-IN" sz="1600" dirty="0">
                <a:latin typeface="Agency FB" panose="020B0503020202020204" pitchFamily="34" charset="0"/>
              </a:rPr>
              <a:t>removal: trial and error </a:t>
            </a:r>
            <a:r>
              <a:rPr lang="en-IN" sz="1600" dirty="0" smtClean="0">
                <a:latin typeface="Agency FB" panose="020B0503020202020204" pitchFamily="34" charset="0"/>
              </a:rPr>
              <a:t>method.</a:t>
            </a:r>
            <a:endParaRPr lang="en-IN" sz="1600" dirty="0">
              <a:latin typeface="Agency FB" panose="020B0503020202020204" pitchFamily="34" charset="0"/>
            </a:endParaRPr>
          </a:p>
        </p:txBody>
      </p:sp>
    </p:spTree>
    <p:extLst>
      <p:ext uri="{BB962C8B-B14F-4D97-AF65-F5344CB8AC3E}">
        <p14:creationId xmlns:p14="http://schemas.microsoft.com/office/powerpoint/2010/main" val="9642461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a:xfrm>
            <a:off x="457200" y="6492875"/>
            <a:ext cx="1066800" cy="365125"/>
          </a:xfrm>
        </p:spPr>
        <p:txBody>
          <a:bodyPr/>
          <a:lstStyle/>
          <a:p>
            <a:fld id="{3825BBD7-8E55-4B7B-AFB4-4AB7D7366DD2}" type="datetime1">
              <a:rPr lang="en-US" b="1" smtClean="0">
                <a:solidFill>
                  <a:schemeClr val="tx1"/>
                </a:solidFill>
                <a:latin typeface="Agency FB" panose="020B0503020202020204" pitchFamily="34" charset="0"/>
                <a:ea typeface="Cambria" panose="02040503050406030204" pitchFamily="18" charset="0"/>
              </a:rPr>
              <a:pPr/>
              <a:t>6/7/2021</a:t>
            </a:fld>
            <a:endParaRPr lang="en-US" b="1" dirty="0">
              <a:solidFill>
                <a:schemeClr val="tx1"/>
              </a:solidFill>
              <a:latin typeface="Agency FB" panose="020B0503020202020204" pitchFamily="34" charset="0"/>
              <a:ea typeface="Cambria" panose="02040503050406030204" pitchFamily="18" charset="0"/>
            </a:endParaRPr>
          </a:p>
        </p:txBody>
      </p:sp>
      <p:sp>
        <p:nvSpPr>
          <p:cNvPr id="10" name="Slide Number Placeholder 9"/>
          <p:cNvSpPr>
            <a:spLocks noGrp="1"/>
          </p:cNvSpPr>
          <p:nvPr>
            <p:ph type="sldNum" sz="quarter" idx="12"/>
          </p:nvPr>
        </p:nvSpPr>
        <p:spPr>
          <a:xfrm>
            <a:off x="8305800" y="6492875"/>
            <a:ext cx="381000" cy="365125"/>
          </a:xfrm>
        </p:spPr>
        <p:txBody>
          <a:bodyPr/>
          <a:lstStyle/>
          <a:p>
            <a:fld id="{B6F15528-21DE-4FAA-801E-634DDDAF4B2B}" type="slidenum">
              <a:rPr lang="en-US" b="1" smtClean="0">
                <a:solidFill>
                  <a:schemeClr val="tx1"/>
                </a:solidFill>
                <a:latin typeface="Agency FB" panose="020B0503020202020204" pitchFamily="34" charset="0"/>
                <a:ea typeface="Cambria" panose="02040503050406030204" pitchFamily="18" charset="0"/>
              </a:rPr>
              <a:pPr/>
              <a:t>7</a:t>
            </a:fld>
            <a:endParaRPr lang="en-US" b="1" dirty="0">
              <a:solidFill>
                <a:schemeClr val="tx1"/>
              </a:solidFill>
              <a:latin typeface="Agency FB" panose="020B0503020202020204" pitchFamily="34" charset="0"/>
              <a:ea typeface="Cambria" panose="02040503050406030204" pitchFamily="18" charset="0"/>
            </a:endParaRPr>
          </a:p>
        </p:txBody>
      </p:sp>
      <p:sp>
        <p:nvSpPr>
          <p:cNvPr id="11" name="Footer Placeholder 10"/>
          <p:cNvSpPr>
            <a:spLocks noGrp="1"/>
          </p:cNvSpPr>
          <p:nvPr>
            <p:ph type="ftr" sz="quarter" idx="11"/>
          </p:nvPr>
        </p:nvSpPr>
        <p:spPr>
          <a:xfrm>
            <a:off x="2667000" y="6492874"/>
            <a:ext cx="4495800" cy="365125"/>
          </a:xfrm>
        </p:spPr>
        <p:txBody>
          <a:bodyPr/>
          <a:lstStyle/>
          <a:p>
            <a:r>
              <a:rPr lang="en-US" b="1" dirty="0">
                <a:solidFill>
                  <a:schemeClr val="tx1"/>
                </a:solidFill>
                <a:latin typeface="Agency FB" panose="020B0503020202020204" pitchFamily="34" charset="0"/>
              </a:rPr>
              <a:t>Dept. of Electronics and Communication Engineering</a:t>
            </a:r>
          </a:p>
        </p:txBody>
      </p:sp>
      <p:sp>
        <p:nvSpPr>
          <p:cNvPr id="12" name="TextBox 11"/>
          <p:cNvSpPr txBox="1"/>
          <p:nvPr/>
        </p:nvSpPr>
        <p:spPr>
          <a:xfrm>
            <a:off x="421680" y="804752"/>
            <a:ext cx="8534400" cy="584775"/>
          </a:xfrm>
          <a:prstGeom prst="rect">
            <a:avLst/>
          </a:prstGeom>
          <a:noFill/>
        </p:spPr>
        <p:txBody>
          <a:bodyPr wrap="square" rtlCol="0">
            <a:spAutoFit/>
          </a:bodyPr>
          <a:lstStyle/>
          <a:p>
            <a:r>
              <a:rPr lang="en-IN" sz="3200" b="1" dirty="0">
                <a:solidFill>
                  <a:srgbClr val="FF0000"/>
                </a:solidFill>
                <a:latin typeface="Agency FB" panose="020B0503020202020204" pitchFamily="34" charset="0"/>
                <a:ea typeface="Cambria" panose="02040503050406030204" pitchFamily="18" charset="0"/>
              </a:rPr>
              <a:t>Literature Survey:  </a:t>
            </a:r>
            <a:endParaRPr lang="en-US" sz="4000" b="1" dirty="0">
              <a:solidFill>
                <a:srgbClr val="3E30FA"/>
              </a:solidFill>
              <a:latin typeface="Agency FB" panose="020B0503020202020204" pitchFamily="34" charset="0"/>
              <a:ea typeface="Cambria" panose="02040503050406030204" pitchFamily="18" charset="0"/>
            </a:endParaRPr>
          </a:p>
        </p:txBody>
      </p:sp>
      <p:sp>
        <p:nvSpPr>
          <p:cNvPr id="2" name="TextBox 1">
            <a:extLst>
              <a:ext uri="{FF2B5EF4-FFF2-40B4-BE49-F238E27FC236}">
                <a16:creationId xmlns:a16="http://schemas.microsoft.com/office/drawing/2014/main" id="{BC1FC3D7-7B8C-4ABA-834F-E644C52BE6A7}"/>
              </a:ext>
            </a:extLst>
          </p:cNvPr>
          <p:cNvSpPr txBox="1"/>
          <p:nvPr/>
        </p:nvSpPr>
        <p:spPr>
          <a:xfrm>
            <a:off x="4612680" y="128511"/>
            <a:ext cx="4343400" cy="923330"/>
          </a:xfrm>
          <a:prstGeom prst="rect">
            <a:avLst/>
          </a:prstGeom>
          <a:noFill/>
        </p:spPr>
        <p:txBody>
          <a:bodyPr wrap="square" rtlCol="0">
            <a:spAutoFit/>
          </a:bodyPr>
          <a:lstStyle/>
          <a:p>
            <a:pPr algn="r"/>
            <a:r>
              <a:rPr lang="en-US" b="1" dirty="0">
                <a:latin typeface="Agency FB" panose="020B0503020202020204" pitchFamily="34" charset="0"/>
                <a:ea typeface="Cambria" panose="02040503050406030204" pitchFamily="18" charset="0"/>
              </a:rPr>
              <a:t>Practical Implementation of Image Processing based Vehicle Speed Monitoring System </a:t>
            </a:r>
          </a:p>
          <a:p>
            <a:pPr algn="r"/>
            <a:endParaRPr lang="en-US" b="1" dirty="0">
              <a:latin typeface="Agency FB" panose="020B0503020202020204" pitchFamily="34" charset="0"/>
              <a:ea typeface="Cambria" panose="02040503050406030204" pitchFamily="18" charset="0"/>
            </a:endParaRPr>
          </a:p>
        </p:txBody>
      </p:sp>
      <p:sp>
        <p:nvSpPr>
          <p:cNvPr id="4" name="Rectangle 3">
            <a:extLst>
              <a:ext uri="{FF2B5EF4-FFF2-40B4-BE49-F238E27FC236}">
                <a16:creationId xmlns:a16="http://schemas.microsoft.com/office/drawing/2014/main" id="{1A111FA0-A98C-4E75-A875-643453E79E84}"/>
              </a:ext>
            </a:extLst>
          </p:cNvPr>
          <p:cNvSpPr/>
          <p:nvPr/>
        </p:nvSpPr>
        <p:spPr>
          <a:xfrm>
            <a:off x="507497" y="1542773"/>
            <a:ext cx="2971800" cy="40616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7" name="Rectangle 6">
            <a:extLst>
              <a:ext uri="{FF2B5EF4-FFF2-40B4-BE49-F238E27FC236}">
                <a16:creationId xmlns:a16="http://schemas.microsoft.com/office/drawing/2014/main" id="{F99F24A7-4122-4716-BF89-34997EF49EED}"/>
              </a:ext>
            </a:extLst>
          </p:cNvPr>
          <p:cNvSpPr/>
          <p:nvPr/>
        </p:nvSpPr>
        <p:spPr>
          <a:xfrm>
            <a:off x="508237" y="2009544"/>
            <a:ext cx="2971060" cy="38222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p:sp>
        <p:nvSpPr>
          <p:cNvPr id="8" name="Rectangle 7">
            <a:extLst>
              <a:ext uri="{FF2B5EF4-FFF2-40B4-BE49-F238E27FC236}">
                <a16:creationId xmlns:a16="http://schemas.microsoft.com/office/drawing/2014/main" id="{9D455AF6-1CAE-4FD3-A1FD-A3E898932A06}"/>
              </a:ext>
            </a:extLst>
          </p:cNvPr>
          <p:cNvSpPr/>
          <p:nvPr/>
        </p:nvSpPr>
        <p:spPr>
          <a:xfrm>
            <a:off x="520074" y="2461402"/>
            <a:ext cx="2971060" cy="45335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16" name="Rectangle 15">
            <a:extLst>
              <a:ext uri="{FF2B5EF4-FFF2-40B4-BE49-F238E27FC236}">
                <a16:creationId xmlns:a16="http://schemas.microsoft.com/office/drawing/2014/main" id="{9DFAAA94-BEFC-42D2-90AF-37448C0B5526}"/>
              </a:ext>
            </a:extLst>
          </p:cNvPr>
          <p:cNvSpPr/>
          <p:nvPr/>
        </p:nvSpPr>
        <p:spPr>
          <a:xfrm>
            <a:off x="520074" y="2984933"/>
            <a:ext cx="2971060" cy="94625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p:sp>
        <p:nvSpPr>
          <p:cNvPr id="20" name="Rectangle 19">
            <a:extLst>
              <a:ext uri="{FF2B5EF4-FFF2-40B4-BE49-F238E27FC236}">
                <a16:creationId xmlns:a16="http://schemas.microsoft.com/office/drawing/2014/main" id="{123C59B2-D396-4645-860A-07D4D59804C2}"/>
              </a:ext>
            </a:extLst>
          </p:cNvPr>
          <p:cNvSpPr/>
          <p:nvPr/>
        </p:nvSpPr>
        <p:spPr>
          <a:xfrm>
            <a:off x="3506660" y="1545095"/>
            <a:ext cx="5308117" cy="38469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22" name="Rectangle 21">
            <a:extLst>
              <a:ext uri="{FF2B5EF4-FFF2-40B4-BE49-F238E27FC236}">
                <a16:creationId xmlns:a16="http://schemas.microsoft.com/office/drawing/2014/main" id="{E864A9AF-C0AD-4DFB-BB36-AC09B52B19B7}"/>
              </a:ext>
            </a:extLst>
          </p:cNvPr>
          <p:cNvSpPr/>
          <p:nvPr/>
        </p:nvSpPr>
        <p:spPr>
          <a:xfrm>
            <a:off x="3534052" y="2007577"/>
            <a:ext cx="5301459" cy="39151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p:sp>
        <p:nvSpPr>
          <p:cNvPr id="24" name="Rectangle 23">
            <a:extLst>
              <a:ext uri="{FF2B5EF4-FFF2-40B4-BE49-F238E27FC236}">
                <a16:creationId xmlns:a16="http://schemas.microsoft.com/office/drawing/2014/main" id="{1D924026-25A6-4544-AB3D-BA9FD5E7F119}"/>
              </a:ext>
            </a:extLst>
          </p:cNvPr>
          <p:cNvSpPr/>
          <p:nvPr/>
        </p:nvSpPr>
        <p:spPr>
          <a:xfrm>
            <a:off x="3538843" y="2458581"/>
            <a:ext cx="5308116" cy="45335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26" name="Rectangle 25">
            <a:extLst>
              <a:ext uri="{FF2B5EF4-FFF2-40B4-BE49-F238E27FC236}">
                <a16:creationId xmlns:a16="http://schemas.microsoft.com/office/drawing/2014/main" id="{06BCDF85-4193-4BA7-8100-D1E138DB1E56}"/>
              </a:ext>
            </a:extLst>
          </p:cNvPr>
          <p:cNvSpPr/>
          <p:nvPr/>
        </p:nvSpPr>
        <p:spPr>
          <a:xfrm>
            <a:off x="3548087" y="2987093"/>
            <a:ext cx="5308116" cy="95410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p:sp>
        <p:nvSpPr>
          <p:cNvPr id="29" name="TextBox 28">
            <a:extLst>
              <a:ext uri="{FF2B5EF4-FFF2-40B4-BE49-F238E27FC236}">
                <a16:creationId xmlns:a16="http://schemas.microsoft.com/office/drawing/2014/main" id="{CB919B1B-AEC5-4420-B9B6-26B42E05F5E6}"/>
              </a:ext>
            </a:extLst>
          </p:cNvPr>
          <p:cNvSpPr txBox="1"/>
          <p:nvPr/>
        </p:nvSpPr>
        <p:spPr>
          <a:xfrm>
            <a:off x="457200" y="1473865"/>
            <a:ext cx="2286000" cy="369332"/>
          </a:xfrm>
          <a:prstGeom prst="rect">
            <a:avLst/>
          </a:prstGeom>
          <a:noFill/>
        </p:spPr>
        <p:txBody>
          <a:bodyPr wrap="square" rtlCol="0">
            <a:spAutoFit/>
          </a:bodyPr>
          <a:lstStyle/>
          <a:p>
            <a:r>
              <a:rPr lang="en-US" dirty="0">
                <a:solidFill>
                  <a:schemeClr val="bg1"/>
                </a:solidFill>
                <a:latin typeface="Agency FB" panose="020B0503020202020204" pitchFamily="34" charset="0"/>
              </a:rPr>
              <a:t>Paper Title</a:t>
            </a:r>
            <a:endParaRPr lang="en-IN" dirty="0">
              <a:solidFill>
                <a:schemeClr val="bg1"/>
              </a:solidFill>
              <a:latin typeface="Agency FB" panose="020B0503020202020204" pitchFamily="34" charset="0"/>
            </a:endParaRPr>
          </a:p>
        </p:txBody>
      </p:sp>
      <p:sp>
        <p:nvSpPr>
          <p:cNvPr id="30" name="TextBox 29">
            <a:extLst>
              <a:ext uri="{FF2B5EF4-FFF2-40B4-BE49-F238E27FC236}">
                <a16:creationId xmlns:a16="http://schemas.microsoft.com/office/drawing/2014/main" id="{1BB662C4-30BF-48B1-92FF-F01DF1B714C0}"/>
              </a:ext>
            </a:extLst>
          </p:cNvPr>
          <p:cNvSpPr txBox="1"/>
          <p:nvPr/>
        </p:nvSpPr>
        <p:spPr>
          <a:xfrm>
            <a:off x="461264" y="1929793"/>
            <a:ext cx="2057400" cy="369332"/>
          </a:xfrm>
          <a:prstGeom prst="rect">
            <a:avLst/>
          </a:prstGeom>
          <a:noFill/>
        </p:spPr>
        <p:txBody>
          <a:bodyPr wrap="square" rtlCol="0">
            <a:spAutoFit/>
          </a:bodyPr>
          <a:lstStyle/>
          <a:p>
            <a:r>
              <a:rPr lang="en-US" dirty="0">
                <a:latin typeface="Agency FB" panose="020B0503020202020204" pitchFamily="34" charset="0"/>
              </a:rPr>
              <a:t>Authors</a:t>
            </a:r>
            <a:endParaRPr lang="en-IN" dirty="0">
              <a:latin typeface="Agency FB" panose="020B0503020202020204" pitchFamily="34" charset="0"/>
            </a:endParaRPr>
          </a:p>
        </p:txBody>
      </p:sp>
      <p:sp>
        <p:nvSpPr>
          <p:cNvPr id="31" name="TextBox 30">
            <a:extLst>
              <a:ext uri="{FF2B5EF4-FFF2-40B4-BE49-F238E27FC236}">
                <a16:creationId xmlns:a16="http://schemas.microsoft.com/office/drawing/2014/main" id="{AD230D27-05DE-4258-9B82-C32774ABAE85}"/>
              </a:ext>
            </a:extLst>
          </p:cNvPr>
          <p:cNvSpPr txBox="1"/>
          <p:nvPr/>
        </p:nvSpPr>
        <p:spPr>
          <a:xfrm>
            <a:off x="507497" y="2434177"/>
            <a:ext cx="1676400" cy="369332"/>
          </a:xfrm>
          <a:prstGeom prst="rect">
            <a:avLst/>
          </a:prstGeom>
          <a:noFill/>
        </p:spPr>
        <p:txBody>
          <a:bodyPr wrap="square" rtlCol="0">
            <a:spAutoFit/>
          </a:bodyPr>
          <a:lstStyle/>
          <a:p>
            <a:r>
              <a:rPr lang="en-US" dirty="0">
                <a:latin typeface="Agency FB" panose="020B0503020202020204" pitchFamily="34" charset="0"/>
              </a:rPr>
              <a:t>Journal</a:t>
            </a:r>
            <a:endParaRPr lang="en-IN" dirty="0">
              <a:latin typeface="Agency FB" panose="020B0503020202020204" pitchFamily="34" charset="0"/>
            </a:endParaRPr>
          </a:p>
        </p:txBody>
      </p:sp>
      <p:sp>
        <p:nvSpPr>
          <p:cNvPr id="32" name="TextBox 31">
            <a:extLst>
              <a:ext uri="{FF2B5EF4-FFF2-40B4-BE49-F238E27FC236}">
                <a16:creationId xmlns:a16="http://schemas.microsoft.com/office/drawing/2014/main" id="{200DC247-56B7-4219-A215-8DD74BFE24BD}"/>
              </a:ext>
            </a:extLst>
          </p:cNvPr>
          <p:cNvSpPr txBox="1"/>
          <p:nvPr/>
        </p:nvSpPr>
        <p:spPr>
          <a:xfrm>
            <a:off x="480124" y="2946646"/>
            <a:ext cx="1600200" cy="369332"/>
          </a:xfrm>
          <a:prstGeom prst="rect">
            <a:avLst/>
          </a:prstGeom>
          <a:noFill/>
        </p:spPr>
        <p:txBody>
          <a:bodyPr wrap="square" rtlCol="0">
            <a:spAutoFit/>
          </a:bodyPr>
          <a:lstStyle/>
          <a:p>
            <a:r>
              <a:rPr lang="en-US" dirty="0">
                <a:latin typeface="Agency FB" panose="020B0503020202020204" pitchFamily="34" charset="0"/>
              </a:rPr>
              <a:t>Proposed work</a:t>
            </a:r>
            <a:endParaRPr lang="en-IN" dirty="0">
              <a:latin typeface="Agency FB" panose="020B0503020202020204" pitchFamily="34" charset="0"/>
            </a:endParaRPr>
          </a:p>
        </p:txBody>
      </p:sp>
      <p:sp>
        <p:nvSpPr>
          <p:cNvPr id="34" name="TextBox 33">
            <a:extLst>
              <a:ext uri="{FF2B5EF4-FFF2-40B4-BE49-F238E27FC236}">
                <a16:creationId xmlns:a16="http://schemas.microsoft.com/office/drawing/2014/main" id="{38358563-39DA-4D99-B3D1-000B0D67F381}"/>
              </a:ext>
            </a:extLst>
          </p:cNvPr>
          <p:cNvSpPr txBox="1"/>
          <p:nvPr/>
        </p:nvSpPr>
        <p:spPr>
          <a:xfrm>
            <a:off x="3463794" y="1494731"/>
            <a:ext cx="5375406" cy="369332"/>
          </a:xfrm>
          <a:prstGeom prst="rect">
            <a:avLst/>
          </a:prstGeom>
          <a:noFill/>
        </p:spPr>
        <p:txBody>
          <a:bodyPr wrap="square" rtlCol="0">
            <a:spAutoFit/>
          </a:bodyPr>
          <a:lstStyle/>
          <a:p>
            <a:pPr algn="just"/>
            <a:r>
              <a:rPr lang="en-IN" dirty="0">
                <a:solidFill>
                  <a:schemeClr val="bg1"/>
                </a:solidFill>
                <a:latin typeface="Agency FB" panose="020B0503020202020204" pitchFamily="34" charset="0"/>
              </a:rPr>
              <a:t>Image processing based vehicle detection and tracking method </a:t>
            </a:r>
            <a:endParaRPr lang="en-IN" dirty="0">
              <a:solidFill>
                <a:schemeClr val="bg1"/>
              </a:solidFill>
              <a:highlight>
                <a:srgbClr val="FFFF00"/>
              </a:highlight>
              <a:latin typeface="Agency FB" panose="020B0503020202020204" pitchFamily="34" charset="0"/>
            </a:endParaRPr>
          </a:p>
        </p:txBody>
      </p:sp>
      <p:sp>
        <p:nvSpPr>
          <p:cNvPr id="37" name="TextBox 36">
            <a:extLst>
              <a:ext uri="{FF2B5EF4-FFF2-40B4-BE49-F238E27FC236}">
                <a16:creationId xmlns:a16="http://schemas.microsoft.com/office/drawing/2014/main" id="{63F0A398-36DB-4E4D-A18B-29EEC378501A}"/>
              </a:ext>
            </a:extLst>
          </p:cNvPr>
          <p:cNvSpPr txBox="1"/>
          <p:nvPr/>
        </p:nvSpPr>
        <p:spPr>
          <a:xfrm>
            <a:off x="3505198" y="1972158"/>
            <a:ext cx="5359166" cy="338554"/>
          </a:xfrm>
          <a:prstGeom prst="rect">
            <a:avLst/>
          </a:prstGeom>
          <a:noFill/>
        </p:spPr>
        <p:txBody>
          <a:bodyPr wrap="square" rtlCol="0">
            <a:spAutoFit/>
          </a:bodyPr>
          <a:lstStyle/>
          <a:p>
            <a:pPr algn="just"/>
            <a:r>
              <a:rPr lang="en-IN" sz="1600" dirty="0">
                <a:latin typeface="Agency FB" panose="020B0503020202020204" pitchFamily="34" charset="0"/>
              </a:rPr>
              <a:t>Prem Kumar </a:t>
            </a:r>
            <a:r>
              <a:rPr lang="en-IN" sz="1600" dirty="0" smtClean="0">
                <a:latin typeface="Agency FB" panose="020B0503020202020204" pitchFamily="34" charset="0"/>
              </a:rPr>
              <a:t>Bhaskar, Suet-Peng </a:t>
            </a:r>
            <a:r>
              <a:rPr lang="en-IN" sz="1600" dirty="0">
                <a:latin typeface="Agency FB" panose="020B0503020202020204" pitchFamily="34" charset="0"/>
              </a:rPr>
              <a:t>Yong </a:t>
            </a:r>
          </a:p>
        </p:txBody>
      </p:sp>
      <p:sp>
        <p:nvSpPr>
          <p:cNvPr id="39" name="TextBox 38">
            <a:extLst>
              <a:ext uri="{FF2B5EF4-FFF2-40B4-BE49-F238E27FC236}">
                <a16:creationId xmlns:a16="http://schemas.microsoft.com/office/drawing/2014/main" id="{85143BA3-6598-468A-954F-67A5BAB8A496}"/>
              </a:ext>
            </a:extLst>
          </p:cNvPr>
          <p:cNvSpPr txBox="1"/>
          <p:nvPr/>
        </p:nvSpPr>
        <p:spPr>
          <a:xfrm>
            <a:off x="3509628" y="2405665"/>
            <a:ext cx="5370238" cy="369332"/>
          </a:xfrm>
          <a:prstGeom prst="rect">
            <a:avLst/>
          </a:prstGeom>
          <a:noFill/>
        </p:spPr>
        <p:txBody>
          <a:bodyPr wrap="square" rtlCol="0">
            <a:spAutoFit/>
          </a:bodyPr>
          <a:lstStyle/>
          <a:p>
            <a:r>
              <a:rPr lang="en-IN" sz="1600" dirty="0" smtClean="0">
                <a:effectLst/>
                <a:latin typeface="Agency FB" panose="020B0503020202020204" pitchFamily="34" charset="0"/>
                <a:ea typeface="Calibri" panose="020F0502020204030204" pitchFamily="34" charset="0"/>
                <a:cs typeface="Times New Roman" panose="02020603050405020304" pitchFamily="18" charset="0"/>
              </a:rPr>
              <a:t>IEEE, </a:t>
            </a:r>
            <a:r>
              <a:rPr lang="en-US" sz="1600" dirty="0">
                <a:latin typeface="Agency FB" panose="020B0503020202020204" pitchFamily="34" charset="0"/>
              </a:rPr>
              <a:t>2014 International Conference on Computer and Information </a:t>
            </a:r>
            <a:r>
              <a:rPr lang="en-US" sz="1600" dirty="0" smtClean="0">
                <a:latin typeface="Agency FB" panose="020B0503020202020204" pitchFamily="34" charset="0"/>
              </a:rPr>
              <a:t>Sciences</a:t>
            </a:r>
            <a:r>
              <a:rPr lang="en-US" dirty="0" smtClean="0">
                <a:latin typeface="Agency FB" panose="020B0503020202020204" pitchFamily="34" charset="0"/>
              </a:rPr>
              <a:t> </a:t>
            </a:r>
            <a:endParaRPr lang="en-IN" dirty="0"/>
          </a:p>
        </p:txBody>
      </p:sp>
      <p:sp>
        <p:nvSpPr>
          <p:cNvPr id="40" name="TextBox 39">
            <a:extLst>
              <a:ext uri="{FF2B5EF4-FFF2-40B4-BE49-F238E27FC236}">
                <a16:creationId xmlns:a16="http://schemas.microsoft.com/office/drawing/2014/main" id="{96B4D93F-CD8D-437E-B683-2074E22F33A3}"/>
              </a:ext>
            </a:extLst>
          </p:cNvPr>
          <p:cNvSpPr txBox="1"/>
          <p:nvPr/>
        </p:nvSpPr>
        <p:spPr>
          <a:xfrm>
            <a:off x="3491134" y="2972940"/>
            <a:ext cx="5294803" cy="860813"/>
          </a:xfrm>
          <a:prstGeom prst="rect">
            <a:avLst/>
          </a:prstGeom>
          <a:noFill/>
        </p:spPr>
        <p:txBody>
          <a:bodyPr wrap="square" rtlCol="0">
            <a:spAutoFit/>
          </a:bodyPr>
          <a:lstStyle/>
          <a:p>
            <a:pPr algn="just">
              <a:lnSpc>
                <a:spcPct val="107000"/>
              </a:lnSpc>
              <a:spcAft>
                <a:spcPts val="800"/>
              </a:spcAft>
            </a:pPr>
            <a:r>
              <a:rPr lang="en-IN" sz="1600" dirty="0">
                <a:latin typeface="Agency FB" panose="020B0503020202020204" pitchFamily="34" charset="0"/>
              </a:rPr>
              <a:t>Paper aims to develop an automatic vehicle counting system, which can process videos recorded from stationery cameras over the road for traffic data retrieval.</a:t>
            </a:r>
          </a:p>
        </p:txBody>
      </p:sp>
      <p:sp>
        <p:nvSpPr>
          <p:cNvPr id="42" name="Rectangle 41">
            <a:extLst>
              <a:ext uri="{FF2B5EF4-FFF2-40B4-BE49-F238E27FC236}">
                <a16:creationId xmlns:a16="http://schemas.microsoft.com/office/drawing/2014/main" id="{596A76DB-8590-4B1A-9EB8-76B580814806}"/>
              </a:ext>
            </a:extLst>
          </p:cNvPr>
          <p:cNvSpPr/>
          <p:nvPr/>
        </p:nvSpPr>
        <p:spPr>
          <a:xfrm>
            <a:off x="548914" y="4030080"/>
            <a:ext cx="2971060" cy="94625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44" name="Rectangle 43">
            <a:extLst>
              <a:ext uri="{FF2B5EF4-FFF2-40B4-BE49-F238E27FC236}">
                <a16:creationId xmlns:a16="http://schemas.microsoft.com/office/drawing/2014/main" id="{DBD64B48-B2A8-4BEF-A694-6BCD34405529}"/>
              </a:ext>
            </a:extLst>
          </p:cNvPr>
          <p:cNvSpPr/>
          <p:nvPr/>
        </p:nvSpPr>
        <p:spPr>
          <a:xfrm>
            <a:off x="3574710" y="4018039"/>
            <a:ext cx="5308115" cy="9753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45" name="TextBox 44">
            <a:extLst>
              <a:ext uri="{FF2B5EF4-FFF2-40B4-BE49-F238E27FC236}">
                <a16:creationId xmlns:a16="http://schemas.microsoft.com/office/drawing/2014/main" id="{7683465A-8C12-4B03-9EEC-CF01D8091F8F}"/>
              </a:ext>
            </a:extLst>
          </p:cNvPr>
          <p:cNvSpPr txBox="1"/>
          <p:nvPr/>
        </p:nvSpPr>
        <p:spPr>
          <a:xfrm>
            <a:off x="520801" y="4046739"/>
            <a:ext cx="2459115" cy="369332"/>
          </a:xfrm>
          <a:prstGeom prst="rect">
            <a:avLst/>
          </a:prstGeom>
          <a:noFill/>
        </p:spPr>
        <p:txBody>
          <a:bodyPr wrap="square" rtlCol="0">
            <a:spAutoFit/>
          </a:bodyPr>
          <a:lstStyle/>
          <a:p>
            <a:r>
              <a:rPr lang="en-US" dirty="0">
                <a:latin typeface="Agency FB" panose="020B0503020202020204" pitchFamily="34" charset="0"/>
              </a:rPr>
              <a:t>Techniques involved</a:t>
            </a:r>
            <a:endParaRPr lang="en-IN" dirty="0">
              <a:latin typeface="Agency FB" panose="020B0503020202020204" pitchFamily="34" charset="0"/>
            </a:endParaRPr>
          </a:p>
        </p:txBody>
      </p:sp>
      <p:sp>
        <p:nvSpPr>
          <p:cNvPr id="46" name="TextBox 45">
            <a:extLst>
              <a:ext uri="{FF2B5EF4-FFF2-40B4-BE49-F238E27FC236}">
                <a16:creationId xmlns:a16="http://schemas.microsoft.com/office/drawing/2014/main" id="{F8A74F76-3ACD-4927-9EF7-D4B5607931D6}"/>
              </a:ext>
            </a:extLst>
          </p:cNvPr>
          <p:cNvSpPr txBox="1"/>
          <p:nvPr/>
        </p:nvSpPr>
        <p:spPr>
          <a:xfrm>
            <a:off x="3502932" y="3978812"/>
            <a:ext cx="5453148" cy="830997"/>
          </a:xfrm>
          <a:prstGeom prst="rect">
            <a:avLst/>
          </a:prstGeom>
          <a:noFill/>
        </p:spPr>
        <p:txBody>
          <a:bodyPr wrap="square" rtlCol="0">
            <a:spAutoFit/>
          </a:bodyPr>
          <a:lstStyle/>
          <a:p>
            <a:pPr algn="just"/>
            <a:r>
              <a:rPr lang="en-IN" sz="1600" dirty="0">
                <a:latin typeface="Agency FB" panose="020B0503020202020204" pitchFamily="34" charset="0"/>
              </a:rPr>
              <a:t>Gaussian Mixture Model (GMM</a:t>
            </a:r>
            <a:r>
              <a:rPr lang="en-IN" sz="1600" dirty="0" smtClean="0">
                <a:latin typeface="Agency FB" panose="020B0503020202020204" pitchFamily="34" charset="0"/>
              </a:rPr>
              <a:t>)-</a:t>
            </a:r>
            <a:r>
              <a:rPr lang="en-IN" sz="1600" dirty="0">
                <a:latin typeface="Agency FB" panose="020B0503020202020204" pitchFamily="34" charset="0"/>
              </a:rPr>
              <a:t>used to separate the objects in motion for the </a:t>
            </a:r>
            <a:r>
              <a:rPr lang="en-IN" sz="1600" dirty="0" smtClean="0">
                <a:latin typeface="Agency FB" panose="020B0503020202020204" pitchFamily="34" charset="0"/>
              </a:rPr>
              <a:t>count. Blob </a:t>
            </a:r>
            <a:r>
              <a:rPr lang="en-IN" sz="1600" dirty="0">
                <a:latin typeface="Agency FB" panose="020B0503020202020204" pitchFamily="34" charset="0"/>
              </a:rPr>
              <a:t>Detection technique-to trace the movements of the objects within the </a:t>
            </a:r>
            <a:r>
              <a:rPr lang="en-IN" sz="1600" dirty="0" smtClean="0">
                <a:latin typeface="Agency FB" panose="020B0503020202020204" pitchFamily="34" charset="0"/>
              </a:rPr>
              <a:t>frame. Blob </a:t>
            </a:r>
            <a:r>
              <a:rPr lang="en-IN" sz="1600" dirty="0">
                <a:latin typeface="Agency FB" panose="020B0503020202020204" pitchFamily="34" charset="0"/>
              </a:rPr>
              <a:t>analysis -identifies potential objects and puts a box around them. </a:t>
            </a:r>
          </a:p>
        </p:txBody>
      </p:sp>
    </p:spTree>
    <p:extLst>
      <p:ext uri="{BB962C8B-B14F-4D97-AF65-F5344CB8AC3E}">
        <p14:creationId xmlns:p14="http://schemas.microsoft.com/office/powerpoint/2010/main" val="36084005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a:xfrm>
            <a:off x="457200" y="6492875"/>
            <a:ext cx="1066800" cy="365125"/>
          </a:xfrm>
        </p:spPr>
        <p:txBody>
          <a:bodyPr/>
          <a:lstStyle/>
          <a:p>
            <a:fld id="{3825BBD7-8E55-4B7B-AFB4-4AB7D7366DD2}" type="datetime1">
              <a:rPr lang="en-US" b="1" smtClean="0">
                <a:solidFill>
                  <a:schemeClr val="tx1"/>
                </a:solidFill>
                <a:latin typeface="Agency FB" panose="020B0503020202020204" pitchFamily="34" charset="0"/>
                <a:ea typeface="Cambria" panose="02040503050406030204" pitchFamily="18" charset="0"/>
              </a:rPr>
              <a:pPr/>
              <a:t>6/7/2021</a:t>
            </a:fld>
            <a:endParaRPr lang="en-US" b="1" dirty="0">
              <a:solidFill>
                <a:schemeClr val="tx1"/>
              </a:solidFill>
              <a:latin typeface="Agency FB" panose="020B0503020202020204" pitchFamily="34" charset="0"/>
              <a:ea typeface="Cambria" panose="02040503050406030204" pitchFamily="18" charset="0"/>
            </a:endParaRPr>
          </a:p>
        </p:txBody>
      </p:sp>
      <p:sp>
        <p:nvSpPr>
          <p:cNvPr id="10" name="Slide Number Placeholder 9"/>
          <p:cNvSpPr>
            <a:spLocks noGrp="1"/>
          </p:cNvSpPr>
          <p:nvPr>
            <p:ph type="sldNum" sz="quarter" idx="12"/>
          </p:nvPr>
        </p:nvSpPr>
        <p:spPr>
          <a:xfrm>
            <a:off x="8305800" y="6492875"/>
            <a:ext cx="381000" cy="365125"/>
          </a:xfrm>
        </p:spPr>
        <p:txBody>
          <a:bodyPr/>
          <a:lstStyle/>
          <a:p>
            <a:fld id="{B6F15528-21DE-4FAA-801E-634DDDAF4B2B}" type="slidenum">
              <a:rPr lang="en-US" b="1" smtClean="0">
                <a:solidFill>
                  <a:schemeClr val="tx1"/>
                </a:solidFill>
                <a:latin typeface="Agency FB" panose="020B0503020202020204" pitchFamily="34" charset="0"/>
                <a:ea typeface="Cambria" panose="02040503050406030204" pitchFamily="18" charset="0"/>
              </a:rPr>
              <a:pPr/>
              <a:t>8</a:t>
            </a:fld>
            <a:endParaRPr lang="en-US" b="1" dirty="0">
              <a:solidFill>
                <a:schemeClr val="tx1"/>
              </a:solidFill>
              <a:latin typeface="Agency FB" panose="020B0503020202020204" pitchFamily="34" charset="0"/>
              <a:ea typeface="Cambria" panose="02040503050406030204" pitchFamily="18" charset="0"/>
            </a:endParaRPr>
          </a:p>
        </p:txBody>
      </p:sp>
      <p:sp>
        <p:nvSpPr>
          <p:cNvPr id="11" name="Footer Placeholder 10"/>
          <p:cNvSpPr>
            <a:spLocks noGrp="1"/>
          </p:cNvSpPr>
          <p:nvPr>
            <p:ph type="ftr" sz="quarter" idx="11"/>
          </p:nvPr>
        </p:nvSpPr>
        <p:spPr>
          <a:xfrm>
            <a:off x="2667000" y="6492874"/>
            <a:ext cx="4495800" cy="365125"/>
          </a:xfrm>
        </p:spPr>
        <p:txBody>
          <a:bodyPr/>
          <a:lstStyle/>
          <a:p>
            <a:r>
              <a:rPr lang="en-US" b="1" dirty="0">
                <a:solidFill>
                  <a:schemeClr val="tx1"/>
                </a:solidFill>
                <a:latin typeface="Agency FB" panose="020B0503020202020204" pitchFamily="34" charset="0"/>
              </a:rPr>
              <a:t>Dept. of Electronics and Communication Engineering</a:t>
            </a:r>
          </a:p>
        </p:txBody>
      </p:sp>
      <p:sp>
        <p:nvSpPr>
          <p:cNvPr id="12" name="TextBox 11"/>
          <p:cNvSpPr txBox="1"/>
          <p:nvPr/>
        </p:nvSpPr>
        <p:spPr>
          <a:xfrm>
            <a:off x="421680" y="804752"/>
            <a:ext cx="8534400" cy="584775"/>
          </a:xfrm>
          <a:prstGeom prst="rect">
            <a:avLst/>
          </a:prstGeom>
          <a:noFill/>
        </p:spPr>
        <p:txBody>
          <a:bodyPr wrap="square" rtlCol="0">
            <a:spAutoFit/>
          </a:bodyPr>
          <a:lstStyle/>
          <a:p>
            <a:r>
              <a:rPr lang="en-IN" sz="3200" b="1" dirty="0">
                <a:solidFill>
                  <a:srgbClr val="FF0000"/>
                </a:solidFill>
                <a:latin typeface="Agency FB" panose="020B0503020202020204" pitchFamily="34" charset="0"/>
                <a:ea typeface="Cambria" panose="02040503050406030204" pitchFamily="18" charset="0"/>
              </a:rPr>
              <a:t>Literature Survey:  </a:t>
            </a:r>
            <a:endParaRPr lang="en-US" sz="4000" b="1" dirty="0">
              <a:solidFill>
                <a:srgbClr val="3E30FA"/>
              </a:solidFill>
              <a:latin typeface="Agency FB" panose="020B0503020202020204" pitchFamily="34" charset="0"/>
              <a:ea typeface="Cambria" panose="02040503050406030204" pitchFamily="18" charset="0"/>
            </a:endParaRPr>
          </a:p>
        </p:txBody>
      </p:sp>
      <p:sp>
        <p:nvSpPr>
          <p:cNvPr id="2" name="TextBox 1">
            <a:extLst>
              <a:ext uri="{FF2B5EF4-FFF2-40B4-BE49-F238E27FC236}">
                <a16:creationId xmlns:a16="http://schemas.microsoft.com/office/drawing/2014/main" id="{BC1FC3D7-7B8C-4ABA-834F-E644C52BE6A7}"/>
              </a:ext>
            </a:extLst>
          </p:cNvPr>
          <p:cNvSpPr txBox="1"/>
          <p:nvPr/>
        </p:nvSpPr>
        <p:spPr>
          <a:xfrm>
            <a:off x="4609699" y="76303"/>
            <a:ext cx="4343400" cy="923330"/>
          </a:xfrm>
          <a:prstGeom prst="rect">
            <a:avLst/>
          </a:prstGeom>
          <a:noFill/>
        </p:spPr>
        <p:txBody>
          <a:bodyPr wrap="square" rtlCol="0">
            <a:spAutoFit/>
          </a:bodyPr>
          <a:lstStyle/>
          <a:p>
            <a:pPr algn="r"/>
            <a:r>
              <a:rPr lang="en-US" b="1" dirty="0">
                <a:latin typeface="Agency FB" panose="020B0503020202020204" pitchFamily="34" charset="0"/>
                <a:ea typeface="Cambria" panose="02040503050406030204" pitchFamily="18" charset="0"/>
              </a:rPr>
              <a:t>Practical Implementation of Image Processing based Vehicle Speed Monitoring System </a:t>
            </a:r>
          </a:p>
          <a:p>
            <a:pPr algn="r"/>
            <a:endParaRPr lang="en-US" b="1" dirty="0">
              <a:latin typeface="Agency FB" panose="020B0503020202020204" pitchFamily="34" charset="0"/>
              <a:ea typeface="Cambria" panose="02040503050406030204" pitchFamily="18" charset="0"/>
            </a:endParaRPr>
          </a:p>
        </p:txBody>
      </p:sp>
      <p:sp>
        <p:nvSpPr>
          <p:cNvPr id="4" name="Rectangle 3">
            <a:extLst>
              <a:ext uri="{FF2B5EF4-FFF2-40B4-BE49-F238E27FC236}">
                <a16:creationId xmlns:a16="http://schemas.microsoft.com/office/drawing/2014/main" id="{1A111FA0-A98C-4E75-A875-643453E79E84}"/>
              </a:ext>
            </a:extLst>
          </p:cNvPr>
          <p:cNvSpPr/>
          <p:nvPr/>
        </p:nvSpPr>
        <p:spPr>
          <a:xfrm>
            <a:off x="507497" y="1542773"/>
            <a:ext cx="2971800" cy="40616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7" name="Rectangle 6">
            <a:extLst>
              <a:ext uri="{FF2B5EF4-FFF2-40B4-BE49-F238E27FC236}">
                <a16:creationId xmlns:a16="http://schemas.microsoft.com/office/drawing/2014/main" id="{F99F24A7-4122-4716-BF89-34997EF49EED}"/>
              </a:ext>
            </a:extLst>
          </p:cNvPr>
          <p:cNvSpPr/>
          <p:nvPr/>
        </p:nvSpPr>
        <p:spPr>
          <a:xfrm>
            <a:off x="508237" y="2009544"/>
            <a:ext cx="2971060" cy="38222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p:sp>
        <p:nvSpPr>
          <p:cNvPr id="8" name="Rectangle 7">
            <a:extLst>
              <a:ext uri="{FF2B5EF4-FFF2-40B4-BE49-F238E27FC236}">
                <a16:creationId xmlns:a16="http://schemas.microsoft.com/office/drawing/2014/main" id="{9D455AF6-1CAE-4FD3-A1FD-A3E898932A06}"/>
              </a:ext>
            </a:extLst>
          </p:cNvPr>
          <p:cNvSpPr/>
          <p:nvPr/>
        </p:nvSpPr>
        <p:spPr>
          <a:xfrm>
            <a:off x="520074" y="2461402"/>
            <a:ext cx="2971060" cy="45335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16" name="Rectangle 15">
            <a:extLst>
              <a:ext uri="{FF2B5EF4-FFF2-40B4-BE49-F238E27FC236}">
                <a16:creationId xmlns:a16="http://schemas.microsoft.com/office/drawing/2014/main" id="{9DFAAA94-BEFC-42D2-90AF-37448C0B5526}"/>
              </a:ext>
            </a:extLst>
          </p:cNvPr>
          <p:cNvSpPr/>
          <p:nvPr/>
        </p:nvSpPr>
        <p:spPr>
          <a:xfrm>
            <a:off x="520074" y="2984933"/>
            <a:ext cx="2971060" cy="138289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p:sp>
        <p:nvSpPr>
          <p:cNvPr id="20" name="Rectangle 19">
            <a:extLst>
              <a:ext uri="{FF2B5EF4-FFF2-40B4-BE49-F238E27FC236}">
                <a16:creationId xmlns:a16="http://schemas.microsoft.com/office/drawing/2014/main" id="{123C59B2-D396-4645-860A-07D4D59804C2}"/>
              </a:ext>
            </a:extLst>
          </p:cNvPr>
          <p:cNvSpPr/>
          <p:nvPr/>
        </p:nvSpPr>
        <p:spPr>
          <a:xfrm>
            <a:off x="3506660" y="1545095"/>
            <a:ext cx="5308117" cy="38469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22" name="Rectangle 21">
            <a:extLst>
              <a:ext uri="{FF2B5EF4-FFF2-40B4-BE49-F238E27FC236}">
                <a16:creationId xmlns:a16="http://schemas.microsoft.com/office/drawing/2014/main" id="{E864A9AF-C0AD-4DFB-BB36-AC09B52B19B7}"/>
              </a:ext>
            </a:extLst>
          </p:cNvPr>
          <p:cNvSpPr/>
          <p:nvPr/>
        </p:nvSpPr>
        <p:spPr>
          <a:xfrm>
            <a:off x="3534052" y="2007577"/>
            <a:ext cx="5301459" cy="39151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p:sp>
        <p:nvSpPr>
          <p:cNvPr id="24" name="Rectangle 23">
            <a:extLst>
              <a:ext uri="{FF2B5EF4-FFF2-40B4-BE49-F238E27FC236}">
                <a16:creationId xmlns:a16="http://schemas.microsoft.com/office/drawing/2014/main" id="{1D924026-25A6-4544-AB3D-BA9FD5E7F119}"/>
              </a:ext>
            </a:extLst>
          </p:cNvPr>
          <p:cNvSpPr/>
          <p:nvPr/>
        </p:nvSpPr>
        <p:spPr>
          <a:xfrm>
            <a:off x="3538843" y="2458581"/>
            <a:ext cx="5308116" cy="45335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26" name="Rectangle 25">
            <a:extLst>
              <a:ext uri="{FF2B5EF4-FFF2-40B4-BE49-F238E27FC236}">
                <a16:creationId xmlns:a16="http://schemas.microsoft.com/office/drawing/2014/main" id="{06BCDF85-4193-4BA7-8100-D1E138DB1E56}"/>
              </a:ext>
            </a:extLst>
          </p:cNvPr>
          <p:cNvSpPr/>
          <p:nvPr/>
        </p:nvSpPr>
        <p:spPr>
          <a:xfrm>
            <a:off x="3548087" y="2987092"/>
            <a:ext cx="5308116" cy="138073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p:sp>
        <p:nvSpPr>
          <p:cNvPr id="29" name="TextBox 28">
            <a:extLst>
              <a:ext uri="{FF2B5EF4-FFF2-40B4-BE49-F238E27FC236}">
                <a16:creationId xmlns:a16="http://schemas.microsoft.com/office/drawing/2014/main" id="{CB919B1B-AEC5-4420-B9B6-26B42E05F5E6}"/>
              </a:ext>
            </a:extLst>
          </p:cNvPr>
          <p:cNvSpPr txBox="1"/>
          <p:nvPr/>
        </p:nvSpPr>
        <p:spPr>
          <a:xfrm>
            <a:off x="457200" y="1473865"/>
            <a:ext cx="2286000" cy="369332"/>
          </a:xfrm>
          <a:prstGeom prst="rect">
            <a:avLst/>
          </a:prstGeom>
          <a:noFill/>
        </p:spPr>
        <p:txBody>
          <a:bodyPr wrap="square" rtlCol="0">
            <a:spAutoFit/>
          </a:bodyPr>
          <a:lstStyle/>
          <a:p>
            <a:r>
              <a:rPr lang="en-US" dirty="0">
                <a:solidFill>
                  <a:schemeClr val="bg1"/>
                </a:solidFill>
                <a:latin typeface="Agency FB" panose="020B0503020202020204" pitchFamily="34" charset="0"/>
              </a:rPr>
              <a:t>Paper Title</a:t>
            </a:r>
            <a:endParaRPr lang="en-IN" dirty="0">
              <a:solidFill>
                <a:schemeClr val="bg1"/>
              </a:solidFill>
              <a:latin typeface="Agency FB" panose="020B0503020202020204" pitchFamily="34" charset="0"/>
            </a:endParaRPr>
          </a:p>
        </p:txBody>
      </p:sp>
      <p:sp>
        <p:nvSpPr>
          <p:cNvPr id="30" name="TextBox 29">
            <a:extLst>
              <a:ext uri="{FF2B5EF4-FFF2-40B4-BE49-F238E27FC236}">
                <a16:creationId xmlns:a16="http://schemas.microsoft.com/office/drawing/2014/main" id="{1BB662C4-30BF-48B1-92FF-F01DF1B714C0}"/>
              </a:ext>
            </a:extLst>
          </p:cNvPr>
          <p:cNvSpPr txBox="1"/>
          <p:nvPr/>
        </p:nvSpPr>
        <p:spPr>
          <a:xfrm>
            <a:off x="461264" y="1929793"/>
            <a:ext cx="2057400" cy="369332"/>
          </a:xfrm>
          <a:prstGeom prst="rect">
            <a:avLst/>
          </a:prstGeom>
          <a:noFill/>
        </p:spPr>
        <p:txBody>
          <a:bodyPr wrap="square" rtlCol="0">
            <a:spAutoFit/>
          </a:bodyPr>
          <a:lstStyle/>
          <a:p>
            <a:r>
              <a:rPr lang="en-US" dirty="0">
                <a:latin typeface="Agency FB" panose="020B0503020202020204" pitchFamily="34" charset="0"/>
              </a:rPr>
              <a:t>Authors</a:t>
            </a:r>
            <a:endParaRPr lang="en-IN" dirty="0">
              <a:latin typeface="Agency FB" panose="020B0503020202020204" pitchFamily="34" charset="0"/>
            </a:endParaRPr>
          </a:p>
        </p:txBody>
      </p:sp>
      <p:sp>
        <p:nvSpPr>
          <p:cNvPr id="31" name="TextBox 30">
            <a:extLst>
              <a:ext uri="{FF2B5EF4-FFF2-40B4-BE49-F238E27FC236}">
                <a16:creationId xmlns:a16="http://schemas.microsoft.com/office/drawing/2014/main" id="{AD230D27-05DE-4258-9B82-C32774ABAE85}"/>
              </a:ext>
            </a:extLst>
          </p:cNvPr>
          <p:cNvSpPr txBox="1"/>
          <p:nvPr/>
        </p:nvSpPr>
        <p:spPr>
          <a:xfrm>
            <a:off x="507497" y="2434177"/>
            <a:ext cx="1676400" cy="369332"/>
          </a:xfrm>
          <a:prstGeom prst="rect">
            <a:avLst/>
          </a:prstGeom>
          <a:noFill/>
        </p:spPr>
        <p:txBody>
          <a:bodyPr wrap="square" rtlCol="0">
            <a:spAutoFit/>
          </a:bodyPr>
          <a:lstStyle/>
          <a:p>
            <a:r>
              <a:rPr lang="en-US" dirty="0">
                <a:latin typeface="Agency FB" panose="020B0503020202020204" pitchFamily="34" charset="0"/>
              </a:rPr>
              <a:t>Journal</a:t>
            </a:r>
            <a:endParaRPr lang="en-IN" dirty="0">
              <a:latin typeface="Agency FB" panose="020B0503020202020204" pitchFamily="34" charset="0"/>
            </a:endParaRPr>
          </a:p>
        </p:txBody>
      </p:sp>
      <p:sp>
        <p:nvSpPr>
          <p:cNvPr id="32" name="TextBox 31">
            <a:extLst>
              <a:ext uri="{FF2B5EF4-FFF2-40B4-BE49-F238E27FC236}">
                <a16:creationId xmlns:a16="http://schemas.microsoft.com/office/drawing/2014/main" id="{200DC247-56B7-4219-A215-8DD74BFE24BD}"/>
              </a:ext>
            </a:extLst>
          </p:cNvPr>
          <p:cNvSpPr txBox="1"/>
          <p:nvPr/>
        </p:nvSpPr>
        <p:spPr>
          <a:xfrm>
            <a:off x="480124" y="2946646"/>
            <a:ext cx="1600200" cy="369332"/>
          </a:xfrm>
          <a:prstGeom prst="rect">
            <a:avLst/>
          </a:prstGeom>
          <a:noFill/>
        </p:spPr>
        <p:txBody>
          <a:bodyPr wrap="square" rtlCol="0">
            <a:spAutoFit/>
          </a:bodyPr>
          <a:lstStyle/>
          <a:p>
            <a:r>
              <a:rPr lang="en-US" dirty="0">
                <a:latin typeface="Agency FB" panose="020B0503020202020204" pitchFamily="34" charset="0"/>
              </a:rPr>
              <a:t>Proposed work</a:t>
            </a:r>
            <a:endParaRPr lang="en-IN" dirty="0">
              <a:latin typeface="Agency FB" panose="020B0503020202020204" pitchFamily="34" charset="0"/>
            </a:endParaRPr>
          </a:p>
        </p:txBody>
      </p:sp>
      <p:sp>
        <p:nvSpPr>
          <p:cNvPr id="34" name="TextBox 33">
            <a:extLst>
              <a:ext uri="{FF2B5EF4-FFF2-40B4-BE49-F238E27FC236}">
                <a16:creationId xmlns:a16="http://schemas.microsoft.com/office/drawing/2014/main" id="{38358563-39DA-4D99-B3D1-000B0D67F381}"/>
              </a:ext>
            </a:extLst>
          </p:cNvPr>
          <p:cNvSpPr txBox="1"/>
          <p:nvPr/>
        </p:nvSpPr>
        <p:spPr>
          <a:xfrm>
            <a:off x="3479297" y="1512207"/>
            <a:ext cx="5484527" cy="369332"/>
          </a:xfrm>
          <a:prstGeom prst="rect">
            <a:avLst/>
          </a:prstGeom>
          <a:noFill/>
        </p:spPr>
        <p:txBody>
          <a:bodyPr wrap="square" rtlCol="0">
            <a:spAutoFit/>
          </a:bodyPr>
          <a:lstStyle/>
          <a:p>
            <a:pPr algn="just"/>
            <a:r>
              <a:rPr lang="en-US" dirty="0">
                <a:solidFill>
                  <a:schemeClr val="bg1"/>
                </a:solidFill>
                <a:latin typeface="Agency FB" panose="020B0503020202020204" pitchFamily="34" charset="0"/>
              </a:rPr>
              <a:t>A Review on Video Based Vehicle Detection, Recognition and Tracking</a:t>
            </a:r>
            <a:endParaRPr lang="en-IN" sz="1400" dirty="0">
              <a:solidFill>
                <a:schemeClr val="bg1"/>
              </a:solidFill>
              <a:highlight>
                <a:srgbClr val="FFFF00"/>
              </a:highlight>
              <a:latin typeface="Agency FB" panose="020B0503020202020204" pitchFamily="34" charset="0"/>
            </a:endParaRPr>
          </a:p>
        </p:txBody>
      </p:sp>
      <p:sp>
        <p:nvSpPr>
          <p:cNvPr id="37" name="TextBox 36">
            <a:extLst>
              <a:ext uri="{FF2B5EF4-FFF2-40B4-BE49-F238E27FC236}">
                <a16:creationId xmlns:a16="http://schemas.microsoft.com/office/drawing/2014/main" id="{63F0A398-36DB-4E4D-A18B-29EEC378501A}"/>
              </a:ext>
            </a:extLst>
          </p:cNvPr>
          <p:cNvSpPr txBox="1"/>
          <p:nvPr/>
        </p:nvSpPr>
        <p:spPr>
          <a:xfrm>
            <a:off x="3487793" y="1981062"/>
            <a:ext cx="5359166" cy="741613"/>
          </a:xfrm>
          <a:prstGeom prst="rect">
            <a:avLst/>
          </a:prstGeom>
          <a:noFill/>
        </p:spPr>
        <p:txBody>
          <a:bodyPr wrap="square" rtlCol="0">
            <a:spAutoFit/>
          </a:bodyPr>
          <a:lstStyle/>
          <a:p>
            <a:pPr>
              <a:lnSpc>
                <a:spcPct val="107000"/>
              </a:lnSpc>
              <a:spcAft>
                <a:spcPts val="800"/>
              </a:spcAft>
            </a:pPr>
            <a:r>
              <a:rPr lang="en-US" sz="1600" dirty="0">
                <a:latin typeface="Agency FB" panose="020B0503020202020204" pitchFamily="34" charset="0"/>
              </a:rPr>
              <a:t>Shobha B S, Deepu R</a:t>
            </a:r>
            <a:endParaRPr lang="en-IN" sz="1600" dirty="0">
              <a:latin typeface="Agency FB" panose="020B0503020202020204" pitchFamily="34" charset="0"/>
            </a:endParaRPr>
          </a:p>
          <a:p>
            <a:pPr>
              <a:lnSpc>
                <a:spcPct val="107000"/>
              </a:lnSpc>
              <a:spcAft>
                <a:spcPts val="800"/>
              </a:spcAft>
            </a:pPr>
            <a:endParaRPr lang="en-IN" dirty="0"/>
          </a:p>
        </p:txBody>
      </p:sp>
      <p:sp>
        <p:nvSpPr>
          <p:cNvPr id="39" name="TextBox 38">
            <a:extLst>
              <a:ext uri="{FF2B5EF4-FFF2-40B4-BE49-F238E27FC236}">
                <a16:creationId xmlns:a16="http://schemas.microsoft.com/office/drawing/2014/main" id="{85143BA3-6598-468A-954F-67A5BAB8A496}"/>
              </a:ext>
            </a:extLst>
          </p:cNvPr>
          <p:cNvSpPr txBox="1"/>
          <p:nvPr/>
        </p:nvSpPr>
        <p:spPr>
          <a:xfrm>
            <a:off x="3469343" y="2389657"/>
            <a:ext cx="5366168" cy="584775"/>
          </a:xfrm>
          <a:prstGeom prst="rect">
            <a:avLst/>
          </a:prstGeom>
          <a:noFill/>
        </p:spPr>
        <p:txBody>
          <a:bodyPr wrap="square" rtlCol="0">
            <a:spAutoFit/>
          </a:bodyPr>
          <a:lstStyle/>
          <a:p>
            <a:pPr algn="just"/>
            <a:r>
              <a:rPr lang="en-US" sz="1600" dirty="0">
                <a:latin typeface="Agency FB" panose="020B0503020202020204" pitchFamily="34" charset="0"/>
              </a:rPr>
              <a:t>3rd IEEE International Conference on Computational Systems and Information Technology for Sustainable Solutions 2018 </a:t>
            </a:r>
            <a:endParaRPr lang="en-IN" sz="1600" dirty="0">
              <a:latin typeface="Agency FB" panose="020B0503020202020204" pitchFamily="34" charset="0"/>
            </a:endParaRPr>
          </a:p>
        </p:txBody>
      </p:sp>
      <p:sp>
        <p:nvSpPr>
          <p:cNvPr id="40" name="TextBox 39">
            <a:extLst>
              <a:ext uri="{FF2B5EF4-FFF2-40B4-BE49-F238E27FC236}">
                <a16:creationId xmlns:a16="http://schemas.microsoft.com/office/drawing/2014/main" id="{96B4D93F-CD8D-437E-B683-2074E22F33A3}"/>
              </a:ext>
            </a:extLst>
          </p:cNvPr>
          <p:cNvSpPr txBox="1"/>
          <p:nvPr/>
        </p:nvSpPr>
        <p:spPr>
          <a:xfrm>
            <a:off x="3487793" y="2946423"/>
            <a:ext cx="5294803" cy="1708994"/>
          </a:xfrm>
          <a:prstGeom prst="rect">
            <a:avLst/>
          </a:prstGeom>
          <a:noFill/>
        </p:spPr>
        <p:txBody>
          <a:bodyPr wrap="square" rtlCol="0">
            <a:spAutoFit/>
          </a:bodyPr>
          <a:lstStyle/>
          <a:p>
            <a:pPr algn="just">
              <a:lnSpc>
                <a:spcPct val="107000"/>
              </a:lnSpc>
              <a:spcAft>
                <a:spcPts val="800"/>
              </a:spcAft>
            </a:pPr>
            <a:r>
              <a:rPr lang="en-US" sz="1600" dirty="0">
                <a:latin typeface="Agency FB" panose="020B0503020202020204" pitchFamily="34" charset="0"/>
              </a:rPr>
              <a:t>They have been proposed for detection which  includes appearance based models and motion based models .Vehicle recognition  based  on  various  attributes  such  as  color,  license plate, logos are discussed. Region based and feature based tracking along with various tracking algorithms are surveyed. Multi-view methods for vehicle detection are also discussed. </a:t>
            </a:r>
            <a:endParaRPr lang="en-IN" sz="1600" dirty="0">
              <a:latin typeface="Agency FB" panose="020B0503020202020204" pitchFamily="34" charset="0"/>
            </a:endParaRPr>
          </a:p>
          <a:p>
            <a:pPr>
              <a:lnSpc>
                <a:spcPct val="107000"/>
              </a:lnSpc>
              <a:spcAft>
                <a:spcPts val="800"/>
              </a:spcAft>
            </a:pPr>
            <a:endParaRPr lang="en-IN" sz="1250" dirty="0"/>
          </a:p>
        </p:txBody>
      </p:sp>
      <p:sp>
        <p:nvSpPr>
          <p:cNvPr id="42" name="Rectangle 41">
            <a:extLst>
              <a:ext uri="{FF2B5EF4-FFF2-40B4-BE49-F238E27FC236}">
                <a16:creationId xmlns:a16="http://schemas.microsoft.com/office/drawing/2014/main" id="{596A76DB-8590-4B1A-9EB8-76B580814806}"/>
              </a:ext>
            </a:extLst>
          </p:cNvPr>
          <p:cNvSpPr/>
          <p:nvPr/>
        </p:nvSpPr>
        <p:spPr>
          <a:xfrm>
            <a:off x="535600" y="4450699"/>
            <a:ext cx="2971060" cy="94625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44" name="Rectangle 43">
            <a:extLst>
              <a:ext uri="{FF2B5EF4-FFF2-40B4-BE49-F238E27FC236}">
                <a16:creationId xmlns:a16="http://schemas.microsoft.com/office/drawing/2014/main" id="{DBD64B48-B2A8-4BEF-A694-6BCD34405529}"/>
              </a:ext>
            </a:extLst>
          </p:cNvPr>
          <p:cNvSpPr/>
          <p:nvPr/>
        </p:nvSpPr>
        <p:spPr>
          <a:xfrm>
            <a:off x="3567681" y="4442975"/>
            <a:ext cx="5308115" cy="9753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45" name="TextBox 44">
            <a:extLst>
              <a:ext uri="{FF2B5EF4-FFF2-40B4-BE49-F238E27FC236}">
                <a16:creationId xmlns:a16="http://schemas.microsoft.com/office/drawing/2014/main" id="{7683465A-8C12-4B03-9EEC-CF01D8091F8F}"/>
              </a:ext>
            </a:extLst>
          </p:cNvPr>
          <p:cNvSpPr txBox="1"/>
          <p:nvPr/>
        </p:nvSpPr>
        <p:spPr>
          <a:xfrm>
            <a:off x="484478" y="4406110"/>
            <a:ext cx="2459115" cy="369332"/>
          </a:xfrm>
          <a:prstGeom prst="rect">
            <a:avLst/>
          </a:prstGeom>
          <a:noFill/>
        </p:spPr>
        <p:txBody>
          <a:bodyPr wrap="square" rtlCol="0">
            <a:spAutoFit/>
          </a:bodyPr>
          <a:lstStyle/>
          <a:p>
            <a:r>
              <a:rPr lang="en-US" dirty="0">
                <a:latin typeface="Agency FB" panose="020B0503020202020204" pitchFamily="34" charset="0"/>
              </a:rPr>
              <a:t>Techniques involved</a:t>
            </a:r>
            <a:endParaRPr lang="en-IN" dirty="0">
              <a:latin typeface="Agency FB" panose="020B0503020202020204" pitchFamily="34" charset="0"/>
            </a:endParaRPr>
          </a:p>
        </p:txBody>
      </p:sp>
      <p:sp>
        <p:nvSpPr>
          <p:cNvPr id="46" name="TextBox 45">
            <a:extLst>
              <a:ext uri="{FF2B5EF4-FFF2-40B4-BE49-F238E27FC236}">
                <a16:creationId xmlns:a16="http://schemas.microsoft.com/office/drawing/2014/main" id="{F8A74F76-3ACD-4927-9EF7-D4B5607931D6}"/>
              </a:ext>
            </a:extLst>
          </p:cNvPr>
          <p:cNvSpPr txBox="1"/>
          <p:nvPr/>
        </p:nvSpPr>
        <p:spPr>
          <a:xfrm>
            <a:off x="3532710" y="4417655"/>
            <a:ext cx="5310907" cy="952377"/>
          </a:xfrm>
          <a:prstGeom prst="rect">
            <a:avLst/>
          </a:prstGeom>
          <a:noFill/>
        </p:spPr>
        <p:txBody>
          <a:bodyPr wrap="square" rtlCol="0">
            <a:spAutoFit/>
          </a:bodyPr>
          <a:lstStyle/>
          <a:p>
            <a:pPr algn="just">
              <a:lnSpc>
                <a:spcPct val="107000"/>
              </a:lnSpc>
              <a:spcAft>
                <a:spcPts val="800"/>
              </a:spcAft>
            </a:pPr>
            <a:r>
              <a:rPr lang="en-US" sz="1600" dirty="0">
                <a:latin typeface="Agency FB" panose="020B0503020202020204" pitchFamily="34" charset="0"/>
              </a:rPr>
              <a:t>It describes Single camera approach, Multi camera approach and  summarizes the findings.</a:t>
            </a:r>
            <a:endParaRPr lang="en-IN" sz="1600" dirty="0">
              <a:latin typeface="Agency FB" panose="020B0503020202020204" pitchFamily="34" charset="0"/>
            </a:endParaRPr>
          </a:p>
          <a:p>
            <a:pPr>
              <a:lnSpc>
                <a:spcPct val="107000"/>
              </a:lnSpc>
              <a:spcAft>
                <a:spcPts val="800"/>
              </a:spcAft>
            </a:pPr>
            <a:endParaRPr lang="en-IN" sz="1400" dirty="0"/>
          </a:p>
        </p:txBody>
      </p:sp>
    </p:spTree>
    <p:extLst>
      <p:ext uri="{BB962C8B-B14F-4D97-AF65-F5344CB8AC3E}">
        <p14:creationId xmlns:p14="http://schemas.microsoft.com/office/powerpoint/2010/main" val="21773709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a:xfrm>
            <a:off x="457200" y="6492875"/>
            <a:ext cx="1066800" cy="365125"/>
          </a:xfrm>
        </p:spPr>
        <p:txBody>
          <a:bodyPr/>
          <a:lstStyle/>
          <a:p>
            <a:fld id="{3825BBD7-8E55-4B7B-AFB4-4AB7D7366DD2}" type="datetime1">
              <a:rPr lang="en-US" b="1" smtClean="0">
                <a:solidFill>
                  <a:schemeClr val="tx1"/>
                </a:solidFill>
                <a:latin typeface="Agency FB" panose="020B0503020202020204" pitchFamily="34" charset="0"/>
                <a:ea typeface="Cambria" panose="02040503050406030204" pitchFamily="18" charset="0"/>
              </a:rPr>
              <a:pPr/>
              <a:t>6/7/2021</a:t>
            </a:fld>
            <a:endParaRPr lang="en-US" b="1" dirty="0">
              <a:solidFill>
                <a:schemeClr val="tx1"/>
              </a:solidFill>
              <a:latin typeface="Agency FB" panose="020B0503020202020204" pitchFamily="34" charset="0"/>
              <a:ea typeface="Cambria" panose="02040503050406030204" pitchFamily="18" charset="0"/>
            </a:endParaRPr>
          </a:p>
        </p:txBody>
      </p:sp>
      <p:sp>
        <p:nvSpPr>
          <p:cNvPr id="10" name="Slide Number Placeholder 9"/>
          <p:cNvSpPr>
            <a:spLocks noGrp="1"/>
          </p:cNvSpPr>
          <p:nvPr>
            <p:ph type="sldNum" sz="quarter" idx="12"/>
          </p:nvPr>
        </p:nvSpPr>
        <p:spPr>
          <a:xfrm>
            <a:off x="8305800" y="6492875"/>
            <a:ext cx="381000" cy="365125"/>
          </a:xfrm>
        </p:spPr>
        <p:txBody>
          <a:bodyPr/>
          <a:lstStyle/>
          <a:p>
            <a:fld id="{B6F15528-21DE-4FAA-801E-634DDDAF4B2B}" type="slidenum">
              <a:rPr lang="en-US" b="1" smtClean="0">
                <a:solidFill>
                  <a:schemeClr val="tx1"/>
                </a:solidFill>
                <a:latin typeface="Agency FB" panose="020B0503020202020204" pitchFamily="34" charset="0"/>
                <a:ea typeface="Cambria" panose="02040503050406030204" pitchFamily="18" charset="0"/>
              </a:rPr>
              <a:pPr/>
              <a:t>9</a:t>
            </a:fld>
            <a:endParaRPr lang="en-US" b="1" dirty="0">
              <a:solidFill>
                <a:schemeClr val="tx1"/>
              </a:solidFill>
              <a:latin typeface="Agency FB" panose="020B0503020202020204" pitchFamily="34" charset="0"/>
              <a:ea typeface="Cambria" panose="02040503050406030204" pitchFamily="18" charset="0"/>
            </a:endParaRPr>
          </a:p>
        </p:txBody>
      </p:sp>
      <p:sp>
        <p:nvSpPr>
          <p:cNvPr id="11" name="Footer Placeholder 10"/>
          <p:cNvSpPr>
            <a:spLocks noGrp="1"/>
          </p:cNvSpPr>
          <p:nvPr>
            <p:ph type="ftr" sz="quarter" idx="11"/>
          </p:nvPr>
        </p:nvSpPr>
        <p:spPr>
          <a:xfrm>
            <a:off x="2667000" y="6492874"/>
            <a:ext cx="4495800" cy="365125"/>
          </a:xfrm>
        </p:spPr>
        <p:txBody>
          <a:bodyPr/>
          <a:lstStyle/>
          <a:p>
            <a:r>
              <a:rPr lang="en-US" b="1" dirty="0">
                <a:solidFill>
                  <a:schemeClr val="tx1"/>
                </a:solidFill>
                <a:latin typeface="Agency FB" panose="020B0503020202020204" pitchFamily="34" charset="0"/>
              </a:rPr>
              <a:t>Dept. of Electronics and Communication Engineering</a:t>
            </a:r>
          </a:p>
        </p:txBody>
      </p:sp>
      <p:sp>
        <p:nvSpPr>
          <p:cNvPr id="12" name="TextBox 11"/>
          <p:cNvSpPr txBox="1"/>
          <p:nvPr/>
        </p:nvSpPr>
        <p:spPr>
          <a:xfrm>
            <a:off x="437535" y="990600"/>
            <a:ext cx="8534400" cy="584775"/>
          </a:xfrm>
          <a:prstGeom prst="rect">
            <a:avLst/>
          </a:prstGeom>
          <a:noFill/>
        </p:spPr>
        <p:txBody>
          <a:bodyPr wrap="square" rtlCol="0">
            <a:spAutoFit/>
          </a:bodyPr>
          <a:lstStyle/>
          <a:p>
            <a:r>
              <a:rPr lang="en-IN" sz="3200" b="1" dirty="0">
                <a:solidFill>
                  <a:srgbClr val="FF0000"/>
                </a:solidFill>
                <a:latin typeface="Agency FB" panose="020B0503020202020204" pitchFamily="34" charset="0"/>
                <a:ea typeface="Cambria" panose="02040503050406030204" pitchFamily="18" charset="0"/>
              </a:rPr>
              <a:t>Proposed Method (Design):</a:t>
            </a:r>
            <a:endParaRPr lang="en-US" sz="3200" b="1" dirty="0">
              <a:solidFill>
                <a:srgbClr val="FF0000"/>
              </a:solidFill>
              <a:latin typeface="Agency FB" panose="020B0503020202020204" pitchFamily="34" charset="0"/>
              <a:ea typeface="Cambria" panose="02040503050406030204" pitchFamily="18" charset="0"/>
            </a:endParaRPr>
          </a:p>
        </p:txBody>
      </p:sp>
      <p:sp>
        <p:nvSpPr>
          <p:cNvPr id="2" name="TextBox 1">
            <a:extLst>
              <a:ext uri="{FF2B5EF4-FFF2-40B4-BE49-F238E27FC236}">
                <a16:creationId xmlns:a16="http://schemas.microsoft.com/office/drawing/2014/main" id="{D0ACC13C-C407-4856-A927-FA0F03387EEB}"/>
              </a:ext>
            </a:extLst>
          </p:cNvPr>
          <p:cNvSpPr txBox="1"/>
          <p:nvPr/>
        </p:nvSpPr>
        <p:spPr>
          <a:xfrm>
            <a:off x="4602409" y="98897"/>
            <a:ext cx="4343400" cy="923330"/>
          </a:xfrm>
          <a:prstGeom prst="rect">
            <a:avLst/>
          </a:prstGeom>
          <a:noFill/>
        </p:spPr>
        <p:txBody>
          <a:bodyPr wrap="square" rtlCol="0">
            <a:spAutoFit/>
          </a:bodyPr>
          <a:lstStyle/>
          <a:p>
            <a:pPr algn="r"/>
            <a:r>
              <a:rPr lang="en-US" b="1" dirty="0">
                <a:latin typeface="Agency FB" panose="020B0503020202020204" pitchFamily="34" charset="0"/>
                <a:ea typeface="Cambria" panose="02040503050406030204" pitchFamily="18" charset="0"/>
              </a:rPr>
              <a:t>Practical Implementation of Image Processing based Vehicle Speed Monitoring System </a:t>
            </a:r>
          </a:p>
          <a:p>
            <a:pPr algn="r"/>
            <a:endParaRPr lang="en-US" b="1" dirty="0">
              <a:latin typeface="Agency FB" panose="020B0503020202020204" pitchFamily="34" charset="0"/>
              <a:ea typeface="Cambria" panose="02040503050406030204" pitchFamily="18" charset="0"/>
            </a:endParaRPr>
          </a:p>
        </p:txBody>
      </p:sp>
      <p:sp>
        <p:nvSpPr>
          <p:cNvPr id="7" name="Rectangle 6">
            <a:extLst>
              <a:ext uri="{FF2B5EF4-FFF2-40B4-BE49-F238E27FC236}">
                <a16:creationId xmlns:a16="http://schemas.microsoft.com/office/drawing/2014/main" id="{660E4B7E-3DB2-48A6-94B7-B461359B87A7}"/>
              </a:ext>
            </a:extLst>
          </p:cNvPr>
          <p:cNvSpPr/>
          <p:nvPr/>
        </p:nvSpPr>
        <p:spPr>
          <a:xfrm>
            <a:off x="3355439" y="2316085"/>
            <a:ext cx="2400300" cy="42965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dirty="0"/>
          </a:p>
        </p:txBody>
      </p:sp>
      <p:sp>
        <p:nvSpPr>
          <p:cNvPr id="8" name="Rectangle 7">
            <a:extLst>
              <a:ext uri="{FF2B5EF4-FFF2-40B4-BE49-F238E27FC236}">
                <a16:creationId xmlns:a16="http://schemas.microsoft.com/office/drawing/2014/main" id="{19424898-091C-48FB-A2B5-32D2916862AD}"/>
              </a:ext>
            </a:extLst>
          </p:cNvPr>
          <p:cNvSpPr/>
          <p:nvPr/>
        </p:nvSpPr>
        <p:spPr>
          <a:xfrm>
            <a:off x="3566773" y="3950588"/>
            <a:ext cx="2382473" cy="4257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8FE42DD5-CAB1-4115-AC76-D7C045D5E957}"/>
              </a:ext>
            </a:extLst>
          </p:cNvPr>
          <p:cNvSpPr/>
          <p:nvPr/>
        </p:nvSpPr>
        <p:spPr>
          <a:xfrm>
            <a:off x="415446" y="5490235"/>
            <a:ext cx="2712861" cy="74760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dirty="0"/>
          </a:p>
        </p:txBody>
      </p:sp>
      <p:sp>
        <p:nvSpPr>
          <p:cNvPr id="14" name="Rectangle 13">
            <a:extLst>
              <a:ext uri="{FF2B5EF4-FFF2-40B4-BE49-F238E27FC236}">
                <a16:creationId xmlns:a16="http://schemas.microsoft.com/office/drawing/2014/main" id="{647EB46E-74F6-4FFB-879C-BF5043615959}"/>
              </a:ext>
            </a:extLst>
          </p:cNvPr>
          <p:cNvSpPr/>
          <p:nvPr/>
        </p:nvSpPr>
        <p:spPr>
          <a:xfrm>
            <a:off x="6735817" y="3936131"/>
            <a:ext cx="1447800" cy="41542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dirty="0"/>
          </a:p>
        </p:txBody>
      </p:sp>
      <p:sp>
        <p:nvSpPr>
          <p:cNvPr id="17" name="Arrow: Right 16">
            <a:extLst>
              <a:ext uri="{FF2B5EF4-FFF2-40B4-BE49-F238E27FC236}">
                <a16:creationId xmlns:a16="http://schemas.microsoft.com/office/drawing/2014/main" id="{D2AD08C6-22B0-482E-AD34-F2128A7602B8}"/>
              </a:ext>
            </a:extLst>
          </p:cNvPr>
          <p:cNvSpPr/>
          <p:nvPr/>
        </p:nvSpPr>
        <p:spPr>
          <a:xfrm>
            <a:off x="2780202" y="2424686"/>
            <a:ext cx="533400" cy="22860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19" name="Arrow: Right 18">
            <a:extLst>
              <a:ext uri="{FF2B5EF4-FFF2-40B4-BE49-F238E27FC236}">
                <a16:creationId xmlns:a16="http://schemas.microsoft.com/office/drawing/2014/main" id="{C9FF355F-C03C-4A28-A206-0F2FC1188525}"/>
              </a:ext>
            </a:extLst>
          </p:cNvPr>
          <p:cNvSpPr/>
          <p:nvPr/>
        </p:nvSpPr>
        <p:spPr>
          <a:xfrm>
            <a:off x="3203477" y="5801082"/>
            <a:ext cx="533400" cy="22860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20" name="Arrow: Right 19">
            <a:extLst>
              <a:ext uri="{FF2B5EF4-FFF2-40B4-BE49-F238E27FC236}">
                <a16:creationId xmlns:a16="http://schemas.microsoft.com/office/drawing/2014/main" id="{FB983051-6623-405F-8646-D000B53915E3}"/>
              </a:ext>
            </a:extLst>
          </p:cNvPr>
          <p:cNvSpPr/>
          <p:nvPr/>
        </p:nvSpPr>
        <p:spPr>
          <a:xfrm>
            <a:off x="5949246" y="2389895"/>
            <a:ext cx="445444" cy="267732"/>
          </a:xfrm>
          <a:prstGeom prst="rightArrow">
            <a:avLst>
              <a:gd name="adj1" fmla="val 42381"/>
              <a:gd name="adj2" fmla="val 5000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21" name="Arrow: Right 20">
            <a:extLst>
              <a:ext uri="{FF2B5EF4-FFF2-40B4-BE49-F238E27FC236}">
                <a16:creationId xmlns:a16="http://schemas.microsoft.com/office/drawing/2014/main" id="{56DAD4DE-93E1-419A-8FAC-803EF46AA357}"/>
              </a:ext>
            </a:extLst>
          </p:cNvPr>
          <p:cNvSpPr/>
          <p:nvPr/>
        </p:nvSpPr>
        <p:spPr>
          <a:xfrm>
            <a:off x="6235314" y="5749024"/>
            <a:ext cx="533400" cy="22860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22" name="Arrow: Right 21">
            <a:extLst>
              <a:ext uri="{FF2B5EF4-FFF2-40B4-BE49-F238E27FC236}">
                <a16:creationId xmlns:a16="http://schemas.microsoft.com/office/drawing/2014/main" id="{F5D22ED1-F621-41FF-A038-CD64A3ED864B}"/>
              </a:ext>
            </a:extLst>
          </p:cNvPr>
          <p:cNvSpPr/>
          <p:nvPr/>
        </p:nvSpPr>
        <p:spPr>
          <a:xfrm rot="10800000">
            <a:off x="6127990" y="4033506"/>
            <a:ext cx="533400" cy="22860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23" name="Arrow: Right 22">
            <a:extLst>
              <a:ext uri="{FF2B5EF4-FFF2-40B4-BE49-F238E27FC236}">
                <a16:creationId xmlns:a16="http://schemas.microsoft.com/office/drawing/2014/main" id="{A5F1C608-4531-4842-9A8F-6209151636A1}"/>
              </a:ext>
            </a:extLst>
          </p:cNvPr>
          <p:cNvSpPr/>
          <p:nvPr/>
        </p:nvSpPr>
        <p:spPr>
          <a:xfrm rot="10800000">
            <a:off x="2936777" y="4013962"/>
            <a:ext cx="533400" cy="22860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24" name="TextBox 23">
            <a:extLst>
              <a:ext uri="{FF2B5EF4-FFF2-40B4-BE49-F238E27FC236}">
                <a16:creationId xmlns:a16="http://schemas.microsoft.com/office/drawing/2014/main" id="{0DD72144-14FA-40EE-971B-E94523846EB4}"/>
              </a:ext>
            </a:extLst>
          </p:cNvPr>
          <p:cNvSpPr txBox="1"/>
          <p:nvPr/>
        </p:nvSpPr>
        <p:spPr>
          <a:xfrm>
            <a:off x="3664530" y="2337274"/>
            <a:ext cx="2386692" cy="369332"/>
          </a:xfrm>
          <a:prstGeom prst="rect">
            <a:avLst/>
          </a:prstGeom>
          <a:noFill/>
        </p:spPr>
        <p:txBody>
          <a:bodyPr wrap="square" rtlCol="0">
            <a:spAutoFit/>
          </a:bodyPr>
          <a:lstStyle/>
          <a:p>
            <a:r>
              <a:rPr lang="en-IN" dirty="0" smtClean="0">
                <a:latin typeface="Agency FB" panose="020B0503020202020204" pitchFamily="34" charset="0"/>
              </a:rPr>
              <a:t>Foreground Detection</a:t>
            </a:r>
            <a:endParaRPr lang="en-IN" dirty="0">
              <a:latin typeface="Agency FB" panose="020B0503020202020204" pitchFamily="34" charset="0"/>
            </a:endParaRPr>
          </a:p>
        </p:txBody>
      </p:sp>
      <p:sp>
        <p:nvSpPr>
          <p:cNvPr id="27" name="TextBox 26">
            <a:extLst>
              <a:ext uri="{FF2B5EF4-FFF2-40B4-BE49-F238E27FC236}">
                <a16:creationId xmlns:a16="http://schemas.microsoft.com/office/drawing/2014/main" id="{A2A32860-60EE-4ACA-857A-F5C6D0D03716}"/>
              </a:ext>
            </a:extLst>
          </p:cNvPr>
          <p:cNvSpPr txBox="1"/>
          <p:nvPr/>
        </p:nvSpPr>
        <p:spPr>
          <a:xfrm>
            <a:off x="3497279" y="3974681"/>
            <a:ext cx="2233502" cy="369332"/>
          </a:xfrm>
          <a:prstGeom prst="rect">
            <a:avLst/>
          </a:prstGeom>
          <a:noFill/>
        </p:spPr>
        <p:txBody>
          <a:bodyPr wrap="square" rtlCol="0">
            <a:spAutoFit/>
          </a:bodyPr>
          <a:lstStyle/>
          <a:p>
            <a:pPr algn="ctr"/>
            <a:r>
              <a:rPr lang="en-IN" dirty="0" smtClean="0">
                <a:latin typeface="Agency FB" panose="020B0503020202020204" pitchFamily="34" charset="0"/>
              </a:rPr>
              <a:t>Find Bounding Boxes</a:t>
            </a:r>
            <a:endParaRPr lang="en-IN" dirty="0">
              <a:latin typeface="Agency FB" panose="020B0503020202020204" pitchFamily="34" charset="0"/>
            </a:endParaRPr>
          </a:p>
        </p:txBody>
      </p:sp>
      <p:sp>
        <p:nvSpPr>
          <p:cNvPr id="29" name="TextBox 28">
            <a:extLst>
              <a:ext uri="{FF2B5EF4-FFF2-40B4-BE49-F238E27FC236}">
                <a16:creationId xmlns:a16="http://schemas.microsoft.com/office/drawing/2014/main" id="{37A6D61F-BBA5-4F9E-A740-3A05A7F4A80A}"/>
              </a:ext>
            </a:extLst>
          </p:cNvPr>
          <p:cNvSpPr txBox="1"/>
          <p:nvPr/>
        </p:nvSpPr>
        <p:spPr>
          <a:xfrm>
            <a:off x="6699983" y="3950588"/>
            <a:ext cx="1237995" cy="369332"/>
          </a:xfrm>
          <a:prstGeom prst="rect">
            <a:avLst/>
          </a:prstGeom>
          <a:noFill/>
        </p:spPr>
        <p:txBody>
          <a:bodyPr wrap="square" rtlCol="0">
            <a:spAutoFit/>
          </a:bodyPr>
          <a:lstStyle/>
          <a:p>
            <a:pPr algn="ctr"/>
            <a:r>
              <a:rPr lang="en-IN" dirty="0" smtClean="0">
                <a:latin typeface="Agency FB" panose="020B0503020202020204" pitchFamily="34" charset="0"/>
              </a:rPr>
              <a:t>DBSCAN</a:t>
            </a:r>
            <a:endParaRPr lang="en-IN" dirty="0">
              <a:latin typeface="Agency FB" panose="020B0503020202020204" pitchFamily="34" charset="0"/>
            </a:endParaRPr>
          </a:p>
        </p:txBody>
      </p:sp>
      <p:sp>
        <p:nvSpPr>
          <p:cNvPr id="31" name="TextBox 30">
            <a:extLst>
              <a:ext uri="{FF2B5EF4-FFF2-40B4-BE49-F238E27FC236}">
                <a16:creationId xmlns:a16="http://schemas.microsoft.com/office/drawing/2014/main" id="{3CEC970F-8D13-4D07-9486-C04EDA2B0721}"/>
              </a:ext>
            </a:extLst>
          </p:cNvPr>
          <p:cNvSpPr txBox="1"/>
          <p:nvPr/>
        </p:nvSpPr>
        <p:spPr>
          <a:xfrm>
            <a:off x="450280" y="5672501"/>
            <a:ext cx="2712861" cy="369332"/>
          </a:xfrm>
          <a:prstGeom prst="rect">
            <a:avLst/>
          </a:prstGeom>
          <a:noFill/>
        </p:spPr>
        <p:txBody>
          <a:bodyPr wrap="square" rtlCol="0">
            <a:spAutoFit/>
          </a:bodyPr>
          <a:lstStyle/>
          <a:p>
            <a:pPr algn="ctr"/>
            <a:r>
              <a:rPr lang="en-US" dirty="0" smtClean="0">
                <a:latin typeface="Agency FB" panose="020B0503020202020204" pitchFamily="34" charset="0"/>
              </a:rPr>
              <a:t>Detect path using Kalman Filter </a:t>
            </a:r>
            <a:endParaRPr lang="en-IN" dirty="0">
              <a:latin typeface="Agency FB" panose="020B0503020202020204" pitchFamily="34" charset="0"/>
            </a:endParaRPr>
          </a:p>
        </p:txBody>
      </p:sp>
      <p:sp>
        <p:nvSpPr>
          <p:cNvPr id="30" name="Rectangle 29">
            <a:extLst>
              <a:ext uri="{FF2B5EF4-FFF2-40B4-BE49-F238E27FC236}">
                <a16:creationId xmlns:a16="http://schemas.microsoft.com/office/drawing/2014/main" id="{660E4B7E-3DB2-48A6-94B7-B461359B87A7}"/>
              </a:ext>
            </a:extLst>
          </p:cNvPr>
          <p:cNvSpPr/>
          <p:nvPr/>
        </p:nvSpPr>
        <p:spPr>
          <a:xfrm>
            <a:off x="6880340" y="5621445"/>
            <a:ext cx="1516609" cy="54808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dirty="0"/>
          </a:p>
        </p:txBody>
      </p:sp>
      <p:sp>
        <p:nvSpPr>
          <p:cNvPr id="32" name="Rectangle 31">
            <a:extLst>
              <a:ext uri="{FF2B5EF4-FFF2-40B4-BE49-F238E27FC236}">
                <a16:creationId xmlns:a16="http://schemas.microsoft.com/office/drawing/2014/main" id="{660E4B7E-3DB2-48A6-94B7-B461359B87A7}"/>
              </a:ext>
            </a:extLst>
          </p:cNvPr>
          <p:cNvSpPr/>
          <p:nvPr/>
        </p:nvSpPr>
        <p:spPr>
          <a:xfrm>
            <a:off x="3794202" y="5602371"/>
            <a:ext cx="2341705" cy="58623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dirty="0"/>
          </a:p>
        </p:txBody>
      </p:sp>
      <p:sp>
        <p:nvSpPr>
          <p:cNvPr id="34" name="TextBox 33">
            <a:extLst>
              <a:ext uri="{FF2B5EF4-FFF2-40B4-BE49-F238E27FC236}">
                <a16:creationId xmlns:a16="http://schemas.microsoft.com/office/drawing/2014/main" id="{057CBC0A-54EF-4934-90B0-3267A4AAD295}"/>
              </a:ext>
            </a:extLst>
          </p:cNvPr>
          <p:cNvSpPr txBox="1"/>
          <p:nvPr/>
        </p:nvSpPr>
        <p:spPr>
          <a:xfrm>
            <a:off x="7218607" y="5678658"/>
            <a:ext cx="1169633" cy="369332"/>
          </a:xfrm>
          <a:prstGeom prst="rect">
            <a:avLst/>
          </a:prstGeom>
          <a:noFill/>
        </p:spPr>
        <p:txBody>
          <a:bodyPr wrap="square" rtlCol="0">
            <a:spAutoFit/>
          </a:bodyPr>
          <a:lstStyle/>
          <a:p>
            <a:r>
              <a:rPr lang="en-US" dirty="0" smtClean="0">
                <a:latin typeface="Agency FB" panose="020B0503020202020204" pitchFamily="34" charset="0"/>
              </a:rPr>
              <a:t>Visualize</a:t>
            </a:r>
            <a:endParaRPr lang="en-IN" dirty="0">
              <a:latin typeface="Agency FB" panose="020B0503020202020204" pitchFamily="34" charset="0"/>
            </a:endParaRPr>
          </a:p>
        </p:txBody>
      </p:sp>
      <p:sp>
        <p:nvSpPr>
          <p:cNvPr id="38" name="TextBox 37">
            <a:extLst>
              <a:ext uri="{FF2B5EF4-FFF2-40B4-BE49-F238E27FC236}">
                <a16:creationId xmlns:a16="http://schemas.microsoft.com/office/drawing/2014/main" id="{057CBC0A-54EF-4934-90B0-3267A4AAD295}"/>
              </a:ext>
            </a:extLst>
          </p:cNvPr>
          <p:cNvSpPr txBox="1"/>
          <p:nvPr/>
        </p:nvSpPr>
        <p:spPr>
          <a:xfrm>
            <a:off x="3758139" y="5693504"/>
            <a:ext cx="2413829" cy="369332"/>
          </a:xfrm>
          <a:prstGeom prst="rect">
            <a:avLst/>
          </a:prstGeom>
          <a:noFill/>
        </p:spPr>
        <p:txBody>
          <a:bodyPr wrap="square" rtlCol="0">
            <a:spAutoFit/>
          </a:bodyPr>
          <a:lstStyle/>
          <a:p>
            <a:pPr algn="ctr"/>
            <a:r>
              <a:rPr lang="en-US" dirty="0" smtClean="0">
                <a:latin typeface="Agency FB" panose="020B0503020202020204" pitchFamily="34" charset="0"/>
              </a:rPr>
              <a:t>Estimate average velocity</a:t>
            </a:r>
            <a:endParaRPr lang="en-IN" dirty="0">
              <a:latin typeface="Agency FB" panose="020B050302020202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426" y="1754126"/>
            <a:ext cx="2331720" cy="156972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072" y="3349135"/>
            <a:ext cx="2384130" cy="1558255"/>
          </a:xfrm>
          <a:prstGeom prst="rect">
            <a:avLst/>
          </a:prstGeom>
        </p:spPr>
      </p:pic>
      <p:sp>
        <p:nvSpPr>
          <p:cNvPr id="43" name="Arrow: Right 19">
            <a:extLst>
              <a:ext uri="{FF2B5EF4-FFF2-40B4-BE49-F238E27FC236}">
                <a16:creationId xmlns:a16="http://schemas.microsoft.com/office/drawing/2014/main" id="{FB983051-6623-405F-8646-D000B53915E3}"/>
              </a:ext>
            </a:extLst>
          </p:cNvPr>
          <p:cNvSpPr/>
          <p:nvPr/>
        </p:nvSpPr>
        <p:spPr>
          <a:xfrm rot="5400000">
            <a:off x="1301278" y="5073069"/>
            <a:ext cx="445444" cy="267732"/>
          </a:xfrm>
          <a:prstGeom prst="rightArrow">
            <a:avLst>
              <a:gd name="adj1" fmla="val 42381"/>
              <a:gd name="adj2" fmla="val 5000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8197" y="1567706"/>
            <a:ext cx="2293620" cy="1493520"/>
          </a:xfrm>
          <a:prstGeom prst="rect">
            <a:avLst/>
          </a:prstGeom>
        </p:spPr>
      </p:pic>
      <p:sp>
        <p:nvSpPr>
          <p:cNvPr id="33" name="Arrow: Right 21">
            <a:extLst>
              <a:ext uri="{FF2B5EF4-FFF2-40B4-BE49-F238E27FC236}">
                <a16:creationId xmlns:a16="http://schemas.microsoft.com/office/drawing/2014/main" id="{F5D22ED1-F621-41FF-A038-CD64A3ED864B}"/>
              </a:ext>
            </a:extLst>
          </p:cNvPr>
          <p:cNvSpPr/>
          <p:nvPr/>
        </p:nvSpPr>
        <p:spPr>
          <a:xfrm rot="5400000">
            <a:off x="7161212" y="3373568"/>
            <a:ext cx="533400" cy="22860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Tree>
    <p:extLst>
      <p:ext uri="{BB962C8B-B14F-4D97-AF65-F5344CB8AC3E}">
        <p14:creationId xmlns:p14="http://schemas.microsoft.com/office/powerpoint/2010/main" val="279834528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18499</TotalTime>
  <Words>2229</Words>
  <Application>Microsoft Office PowerPoint</Application>
  <PresentationFormat>On-screen Show (4:3)</PresentationFormat>
  <Paragraphs>247</Paragraphs>
  <Slides>24</Slides>
  <Notes>1</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24</vt:i4>
      </vt:variant>
    </vt:vector>
  </HeadingPairs>
  <TitlesOfParts>
    <vt:vector size="32" baseType="lpstr">
      <vt:lpstr>Agency FB</vt:lpstr>
      <vt:lpstr>Arial</vt:lpstr>
      <vt:lpstr>Calibri</vt:lpstr>
      <vt:lpstr>Cambria</vt:lpstr>
      <vt:lpstr>Times New Roman</vt:lpstr>
      <vt:lpstr>Trebuchet MS</vt:lpstr>
      <vt:lpstr>Office Theme</vt:lpstr>
      <vt:lpstr>Custom Design</vt:lpstr>
      <vt:lpstr>A3435 – Major Project Domain: Signal  &amp; Image Processing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CLREDDY</dc:creator>
  <cp:lastModifiedBy>RITHIKA RAO</cp:lastModifiedBy>
  <cp:revision>312</cp:revision>
  <dcterms:created xsi:type="dcterms:W3CDTF">2006-08-16T00:00:00Z</dcterms:created>
  <dcterms:modified xsi:type="dcterms:W3CDTF">2021-06-07T10:28:31Z</dcterms:modified>
</cp:coreProperties>
</file>